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27"/>
  </p:notesMasterIdLst>
  <p:handoutMasterIdLst>
    <p:handoutMasterId r:id="rId28"/>
  </p:handoutMasterIdLst>
  <p:sldIdLst>
    <p:sldId id="460" r:id="rId5"/>
    <p:sldId id="464" r:id="rId6"/>
    <p:sldId id="461" r:id="rId7"/>
    <p:sldId id="399" r:id="rId8"/>
    <p:sldId id="400" r:id="rId9"/>
    <p:sldId id="466" r:id="rId10"/>
    <p:sldId id="404" r:id="rId11"/>
    <p:sldId id="405" r:id="rId12"/>
    <p:sldId id="467" r:id="rId13"/>
    <p:sldId id="407" r:id="rId14"/>
    <p:sldId id="408" r:id="rId15"/>
    <p:sldId id="470" r:id="rId16"/>
    <p:sldId id="409" r:id="rId17"/>
    <p:sldId id="462" r:id="rId18"/>
    <p:sldId id="410" r:id="rId19"/>
    <p:sldId id="411" r:id="rId20"/>
    <p:sldId id="471" r:id="rId21"/>
    <p:sldId id="412" r:id="rId22"/>
    <p:sldId id="463" r:id="rId23"/>
    <p:sldId id="413" r:id="rId24"/>
    <p:sldId id="414" r:id="rId25"/>
    <p:sldId id="415" r:id="rId2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8603FDC-E32A-4AB5-989C-0864C3EAD2B8}" styleName="테마 스타일 2 - 강조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05" autoAdjust="0"/>
    <p:restoredTop sz="94660"/>
  </p:normalViewPr>
  <p:slideViewPr>
    <p:cSldViewPr>
      <p:cViewPr varScale="1">
        <p:scale>
          <a:sx n="110" d="100"/>
          <a:sy n="110" d="100"/>
        </p:scale>
        <p:origin x="161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FC4179-5035-4686-85A5-1B394789688A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BA1A0-5AFD-4E6E-A60E-6B4E4CEFC4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6642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DF789-5C21-4E22-A9A2-CFA610600AB1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46520-4F31-45DB-8C44-073872DAC1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77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08725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ko-KR">
              <a:solidFill>
                <a:srgbClr val="FFFFFF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308725"/>
            <a:ext cx="2895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ko-KR">
              <a:solidFill>
                <a:srgbClr val="FFFFFF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052513"/>
            <a:ext cx="9144000" cy="576262"/>
          </a:xfrm>
        </p:spPr>
        <p:txBody>
          <a:bodyPr/>
          <a:lstStyle>
            <a:lvl1pPr algn="ctr">
              <a:lnSpc>
                <a:spcPct val="75000"/>
              </a:lnSpc>
              <a:defRPr sz="4000" b="0">
                <a:cs typeface="Arial Unicode MS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700213"/>
            <a:ext cx="9144000" cy="274637"/>
          </a:xfrm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smtClean="0"/>
              <a:t>마스터 부제목 스타일 편집</a:t>
            </a:r>
            <a:endParaRPr lang="en-US" altLang="ko-KR"/>
          </a:p>
        </p:txBody>
      </p:sp>
      <p:sp>
        <p:nvSpPr>
          <p:cNvPr id="3184" name="Rectangle 11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69EBA9F-EFBC-48AF-850C-A028EB95BBDD}" type="slidenum">
              <a:rPr lang="en-US" altLang="ko-KR">
                <a:solidFill>
                  <a:srgbClr val="FFFFFF"/>
                </a:solidFill>
              </a:rPr>
              <a:pPr/>
              <a:t>‹#›</a:t>
            </a:fld>
            <a:endParaRPr lang="en-US" altLang="ko-KR">
              <a:solidFill>
                <a:srgbClr val="FFFFFF"/>
              </a:solidFill>
            </a:endParaRPr>
          </a:p>
        </p:txBody>
      </p:sp>
      <p:grpSp>
        <p:nvGrpSpPr>
          <p:cNvPr id="3193" name="Group 121"/>
          <p:cNvGrpSpPr>
            <a:grpSpLocks/>
          </p:cNvGrpSpPr>
          <p:nvPr/>
        </p:nvGrpSpPr>
        <p:grpSpPr bwMode="auto">
          <a:xfrm>
            <a:off x="212725" y="6481763"/>
            <a:ext cx="2271713" cy="260350"/>
            <a:chOff x="1338" y="3929"/>
            <a:chExt cx="1431" cy="164"/>
          </a:xfrm>
        </p:grpSpPr>
        <p:sp>
          <p:nvSpPr>
            <p:cNvPr id="3194" name="WordArt 122"/>
            <p:cNvSpPr>
              <a:spLocks noChangeArrowheads="1" noChangeShapeType="1" noTextEdit="1"/>
            </p:cNvSpPr>
            <p:nvPr/>
          </p:nvSpPr>
          <p:spPr bwMode="auto">
            <a:xfrm>
              <a:off x="1338" y="3929"/>
              <a:ext cx="653" cy="16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kern="10" spc="-70">
                  <a:ln w="9525">
                    <a:noFill/>
                    <a:round/>
                    <a:headEnd/>
                    <a:tailEnd/>
                  </a:ln>
                  <a:solidFill>
                    <a:srgbClr val="FFFFFF">
                      <a:alpha val="80000"/>
                    </a:srgbClr>
                  </a:solidFill>
                  <a:latin typeface="Impact"/>
                  <a:ea typeface="굴림" pitchFamily="50" charset="-127"/>
                </a:rPr>
                <a:t>' LOGO '</a:t>
              </a:r>
              <a:endParaRPr kumimoji="1" lang="ko-KR" altLang="en-US" sz="1400" kern="10" spc="-70">
                <a:ln w="9525">
                  <a:noFill/>
                  <a:round/>
                  <a:headEnd/>
                  <a:tailEnd/>
                </a:ln>
                <a:solidFill>
                  <a:srgbClr val="FFFFFF">
                    <a:alpha val="80000"/>
                  </a:srgbClr>
                </a:solidFill>
                <a:latin typeface="Impact"/>
                <a:ea typeface="굴림" pitchFamily="50" charset="-127"/>
              </a:endParaRPr>
            </a:p>
          </p:txBody>
        </p:sp>
        <p:sp>
          <p:nvSpPr>
            <p:cNvPr id="3195" name="WordArt 123"/>
            <p:cNvSpPr>
              <a:spLocks noChangeArrowheads="1" noChangeShapeType="1" noTextEdit="1"/>
            </p:cNvSpPr>
            <p:nvPr/>
          </p:nvSpPr>
          <p:spPr bwMode="auto">
            <a:xfrm>
              <a:off x="1952" y="4048"/>
              <a:ext cx="817" cy="4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b="1" kern="10" spc="-40">
                  <a:ln w="9525">
                    <a:noFill/>
                    <a:round/>
                    <a:headEnd/>
                    <a:tailEnd/>
                  </a:ln>
                  <a:solidFill>
                    <a:srgbClr val="FFFFFF">
                      <a:alpha val="80000"/>
                    </a:srgbClr>
                  </a:solidFill>
                  <a:ea typeface="굴림" pitchFamily="50" charset="-127"/>
                  <a:cs typeface="Arial"/>
                </a:rPr>
                <a:t>COMPANY LOGOTYPE INSERT</a:t>
              </a:r>
              <a:endParaRPr kumimoji="1" lang="ko-KR" altLang="en-US" sz="800" b="1" kern="10" spc="-40">
                <a:ln w="9525">
                  <a:noFill/>
                  <a:round/>
                  <a:headEnd/>
                  <a:tailEnd/>
                </a:ln>
                <a:solidFill>
                  <a:srgbClr val="FFFFFF">
                    <a:alpha val="80000"/>
                  </a:srgbClr>
                </a:solidFill>
                <a:ea typeface="굴림" pitchFamily="50" charset="-127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61919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32C951-F794-43E8-80B8-85E8B127855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681214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D2CA3-E41D-44FB-9B13-F147D2151F3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019648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4025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5025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D851C-40C1-40A6-A3BC-6793FFA4170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660713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C536E-00E5-47A6-87E1-419B7F92802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202887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5A51BA-839E-4385-A0F9-658871445CD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639882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537C0-5F01-496B-AD7F-445268FC2E9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333889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7B8B07-8988-427D-A69F-6ED8784CEF4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082403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56FF05-E226-4A91-991B-F05EEBD3CF22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403074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8EED0-DF9B-4F80-8F71-6295D6D1183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413332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6225" y="44450"/>
            <a:ext cx="2057400" cy="60817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4025" y="44450"/>
            <a:ext cx="6019800" cy="60817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D9C5B-78E1-435B-A96B-190B1410E15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687893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08725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ko-KR">
              <a:solidFill>
                <a:srgbClr val="FFFFFF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308725"/>
            <a:ext cx="2895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ko-KR">
              <a:solidFill>
                <a:srgbClr val="FFFFFF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052513"/>
            <a:ext cx="9144000" cy="576262"/>
          </a:xfrm>
        </p:spPr>
        <p:txBody>
          <a:bodyPr/>
          <a:lstStyle>
            <a:lvl1pPr algn="ctr">
              <a:lnSpc>
                <a:spcPct val="75000"/>
              </a:lnSpc>
              <a:defRPr sz="4000" b="0">
                <a:cs typeface="Arial Unicode MS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700213"/>
            <a:ext cx="9144000" cy="274637"/>
          </a:xfrm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smtClean="0"/>
              <a:t>마스터 부제목 스타일 편집</a:t>
            </a:r>
            <a:endParaRPr lang="en-US" altLang="ko-KR"/>
          </a:p>
        </p:txBody>
      </p:sp>
      <p:sp>
        <p:nvSpPr>
          <p:cNvPr id="3184" name="Rectangle 11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69EBA9F-EFBC-48AF-850C-A028EB95BBDD}" type="slidenum">
              <a:rPr lang="en-US" altLang="ko-KR">
                <a:solidFill>
                  <a:srgbClr val="FFFFFF"/>
                </a:solidFill>
              </a:rPr>
              <a:pPr/>
              <a:t>‹#›</a:t>
            </a:fld>
            <a:endParaRPr lang="en-US" altLang="ko-KR">
              <a:solidFill>
                <a:srgbClr val="FFFFFF"/>
              </a:solidFill>
            </a:endParaRPr>
          </a:p>
        </p:txBody>
      </p:sp>
      <p:grpSp>
        <p:nvGrpSpPr>
          <p:cNvPr id="3193" name="Group 121"/>
          <p:cNvGrpSpPr>
            <a:grpSpLocks/>
          </p:cNvGrpSpPr>
          <p:nvPr/>
        </p:nvGrpSpPr>
        <p:grpSpPr bwMode="auto">
          <a:xfrm>
            <a:off x="212725" y="6481763"/>
            <a:ext cx="2271713" cy="260350"/>
            <a:chOff x="1338" y="3929"/>
            <a:chExt cx="1431" cy="164"/>
          </a:xfrm>
        </p:grpSpPr>
        <p:sp>
          <p:nvSpPr>
            <p:cNvPr id="3194" name="WordArt 122"/>
            <p:cNvSpPr>
              <a:spLocks noChangeArrowheads="1" noChangeShapeType="1" noTextEdit="1"/>
            </p:cNvSpPr>
            <p:nvPr/>
          </p:nvSpPr>
          <p:spPr bwMode="auto">
            <a:xfrm>
              <a:off x="1338" y="3929"/>
              <a:ext cx="653" cy="16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kern="10" spc="-70">
                  <a:ln w="9525">
                    <a:noFill/>
                    <a:round/>
                    <a:headEnd/>
                    <a:tailEnd/>
                  </a:ln>
                  <a:solidFill>
                    <a:srgbClr val="FFFFFF">
                      <a:alpha val="80000"/>
                    </a:srgbClr>
                  </a:solidFill>
                  <a:latin typeface="Impact"/>
                  <a:ea typeface="굴림" pitchFamily="50" charset="-127"/>
                </a:rPr>
                <a:t>' LOGO '</a:t>
              </a:r>
              <a:endParaRPr kumimoji="1" lang="ko-KR" altLang="en-US" sz="1400" kern="10" spc="-70">
                <a:ln w="9525">
                  <a:noFill/>
                  <a:round/>
                  <a:headEnd/>
                  <a:tailEnd/>
                </a:ln>
                <a:solidFill>
                  <a:srgbClr val="FFFFFF">
                    <a:alpha val="80000"/>
                  </a:srgbClr>
                </a:solidFill>
                <a:latin typeface="Impact"/>
                <a:ea typeface="굴림" pitchFamily="50" charset="-127"/>
              </a:endParaRPr>
            </a:p>
          </p:txBody>
        </p:sp>
        <p:sp>
          <p:nvSpPr>
            <p:cNvPr id="3195" name="WordArt 123"/>
            <p:cNvSpPr>
              <a:spLocks noChangeArrowheads="1" noChangeShapeType="1" noTextEdit="1"/>
            </p:cNvSpPr>
            <p:nvPr/>
          </p:nvSpPr>
          <p:spPr bwMode="auto">
            <a:xfrm>
              <a:off x="1952" y="4048"/>
              <a:ext cx="817" cy="4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b="1" kern="10" spc="-40">
                  <a:ln w="9525">
                    <a:noFill/>
                    <a:round/>
                    <a:headEnd/>
                    <a:tailEnd/>
                  </a:ln>
                  <a:solidFill>
                    <a:srgbClr val="FFFFFF">
                      <a:alpha val="80000"/>
                    </a:srgbClr>
                  </a:solidFill>
                  <a:ea typeface="굴림" pitchFamily="50" charset="-127"/>
                  <a:cs typeface="Arial"/>
                </a:rPr>
                <a:t>COMPANY LOGOTYPE INSERT</a:t>
              </a:r>
              <a:endParaRPr kumimoji="1" lang="ko-KR" altLang="en-US" sz="800" b="1" kern="10" spc="-40">
                <a:ln w="9525">
                  <a:noFill/>
                  <a:round/>
                  <a:headEnd/>
                  <a:tailEnd/>
                </a:ln>
                <a:solidFill>
                  <a:srgbClr val="FFFFFF">
                    <a:alpha val="80000"/>
                  </a:srgbClr>
                </a:solidFill>
                <a:ea typeface="굴림" pitchFamily="50" charset="-127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3835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32C951-F794-43E8-80B8-85E8B127855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12945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D2CA3-E41D-44FB-9B13-F147D2151F3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038794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4025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5025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D851C-40C1-40A6-A3BC-6793FFA4170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402742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C536E-00E5-47A6-87E1-419B7F92802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895610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5A51BA-839E-4385-A0F9-658871445CD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128540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537C0-5F01-496B-AD7F-445268FC2E9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851149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7B8B07-8988-427D-A69F-6ED8784CEF4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83259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56FF05-E226-4A91-991B-F05EEBD3CF22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610996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8EED0-DF9B-4F80-8F71-6295D6D1183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182060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6225" y="44450"/>
            <a:ext cx="2057400" cy="60817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4025" y="44450"/>
            <a:ext cx="6019800" cy="60817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D9C5B-78E1-435B-A96B-190B1410E15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503782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08725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ko-KR">
              <a:solidFill>
                <a:srgbClr val="FFFFFF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308725"/>
            <a:ext cx="2895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ko-KR">
              <a:solidFill>
                <a:srgbClr val="FFFFFF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052513"/>
            <a:ext cx="9144000" cy="576262"/>
          </a:xfrm>
        </p:spPr>
        <p:txBody>
          <a:bodyPr/>
          <a:lstStyle>
            <a:lvl1pPr algn="ctr">
              <a:lnSpc>
                <a:spcPct val="75000"/>
              </a:lnSpc>
              <a:defRPr sz="4000" b="0">
                <a:cs typeface="Arial Unicode MS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700213"/>
            <a:ext cx="9144000" cy="274637"/>
          </a:xfrm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smtClean="0"/>
              <a:t>마스터 부제목 스타일 편집</a:t>
            </a:r>
            <a:endParaRPr lang="en-US" altLang="ko-KR"/>
          </a:p>
        </p:txBody>
      </p:sp>
      <p:sp>
        <p:nvSpPr>
          <p:cNvPr id="3184" name="Rectangle 11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69EBA9F-EFBC-48AF-850C-A028EB95BBDD}" type="slidenum">
              <a:rPr lang="en-US" altLang="ko-KR">
                <a:solidFill>
                  <a:srgbClr val="FFFFFF"/>
                </a:solidFill>
              </a:rPr>
              <a:pPr/>
              <a:t>‹#›</a:t>
            </a:fld>
            <a:endParaRPr lang="en-US" altLang="ko-KR">
              <a:solidFill>
                <a:srgbClr val="FFFFFF"/>
              </a:solidFill>
            </a:endParaRPr>
          </a:p>
        </p:txBody>
      </p:sp>
      <p:grpSp>
        <p:nvGrpSpPr>
          <p:cNvPr id="3193" name="Group 121"/>
          <p:cNvGrpSpPr>
            <a:grpSpLocks/>
          </p:cNvGrpSpPr>
          <p:nvPr/>
        </p:nvGrpSpPr>
        <p:grpSpPr bwMode="auto">
          <a:xfrm>
            <a:off x="212725" y="6481763"/>
            <a:ext cx="2271713" cy="260350"/>
            <a:chOff x="1338" y="3929"/>
            <a:chExt cx="1431" cy="164"/>
          </a:xfrm>
        </p:grpSpPr>
        <p:sp>
          <p:nvSpPr>
            <p:cNvPr id="3194" name="WordArt 122"/>
            <p:cNvSpPr>
              <a:spLocks noChangeArrowheads="1" noChangeShapeType="1" noTextEdit="1"/>
            </p:cNvSpPr>
            <p:nvPr/>
          </p:nvSpPr>
          <p:spPr bwMode="auto">
            <a:xfrm>
              <a:off x="1338" y="3929"/>
              <a:ext cx="653" cy="16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kern="10" spc="-70">
                  <a:ln w="9525">
                    <a:noFill/>
                    <a:round/>
                    <a:headEnd/>
                    <a:tailEnd/>
                  </a:ln>
                  <a:solidFill>
                    <a:srgbClr val="FFFFFF">
                      <a:alpha val="80000"/>
                    </a:srgbClr>
                  </a:solidFill>
                  <a:latin typeface="Impact"/>
                  <a:ea typeface="굴림" pitchFamily="50" charset="-127"/>
                </a:rPr>
                <a:t>' LOGO '</a:t>
              </a:r>
              <a:endParaRPr kumimoji="1" lang="ko-KR" altLang="en-US" sz="1400" kern="10" spc="-70">
                <a:ln w="9525">
                  <a:noFill/>
                  <a:round/>
                  <a:headEnd/>
                  <a:tailEnd/>
                </a:ln>
                <a:solidFill>
                  <a:srgbClr val="FFFFFF">
                    <a:alpha val="80000"/>
                  </a:srgbClr>
                </a:solidFill>
                <a:latin typeface="Impact"/>
                <a:ea typeface="굴림" pitchFamily="50" charset="-127"/>
              </a:endParaRPr>
            </a:p>
          </p:txBody>
        </p:sp>
        <p:sp>
          <p:nvSpPr>
            <p:cNvPr id="3195" name="WordArt 123"/>
            <p:cNvSpPr>
              <a:spLocks noChangeArrowheads="1" noChangeShapeType="1" noTextEdit="1"/>
            </p:cNvSpPr>
            <p:nvPr/>
          </p:nvSpPr>
          <p:spPr bwMode="auto">
            <a:xfrm>
              <a:off x="1952" y="4048"/>
              <a:ext cx="817" cy="4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b="1" kern="10" spc="-40">
                  <a:ln w="9525">
                    <a:noFill/>
                    <a:round/>
                    <a:headEnd/>
                    <a:tailEnd/>
                  </a:ln>
                  <a:solidFill>
                    <a:srgbClr val="FFFFFF">
                      <a:alpha val="80000"/>
                    </a:srgbClr>
                  </a:solidFill>
                  <a:ea typeface="굴림" pitchFamily="50" charset="-127"/>
                  <a:cs typeface="Arial"/>
                </a:rPr>
                <a:t>COMPANY LOGOTYPE INSERT</a:t>
              </a:r>
              <a:endParaRPr kumimoji="1" lang="ko-KR" altLang="en-US" sz="800" b="1" kern="10" spc="-40">
                <a:ln w="9525">
                  <a:noFill/>
                  <a:round/>
                  <a:headEnd/>
                  <a:tailEnd/>
                </a:ln>
                <a:solidFill>
                  <a:srgbClr val="FFFFFF">
                    <a:alpha val="80000"/>
                  </a:srgbClr>
                </a:solidFill>
                <a:ea typeface="굴림" pitchFamily="50" charset="-127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47943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32C951-F794-43E8-80B8-85E8B127855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53142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D2CA3-E41D-44FB-9B13-F147D2151F3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027448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4025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5025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D851C-40C1-40A6-A3BC-6793FFA4170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198899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C536E-00E5-47A6-87E1-419B7F92802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162910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5A51BA-839E-4385-A0F9-658871445CD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233724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537C0-5F01-496B-AD7F-445268FC2E9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152991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7B8B07-8988-427D-A69F-6ED8784CEF4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443636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56FF05-E226-4A91-991B-F05EEBD3CF22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360094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8EED0-DF9B-4F80-8F71-6295D6D1183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301383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6225" y="44450"/>
            <a:ext cx="2057400" cy="60817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4025" y="44450"/>
            <a:ext cx="6019800" cy="60817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D9C5B-78E1-435B-A96B-190B1410E15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70244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C3A65DC-93CD-4AE9-95F7-03EB61FF04EE}" type="datetimeFigureOut">
              <a:rPr lang="ko-KR" altLang="en-US" smtClean="0"/>
              <a:pPr/>
              <a:t>2019-10-11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F687C06-E4F0-4FE8-BE85-906749518E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4025" y="1196975"/>
            <a:ext cx="8229600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ru-RU" altLang="ko-K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59113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30C6B1-0CF1-4A76-B20C-A661E8C41FB4}" type="slidenum">
              <a:rPr kumimoji="1" lang="en-US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50" name="Rectangle 126"/>
          <p:cNvSpPr>
            <a:spLocks noGrp="1" noChangeArrowheads="1"/>
          </p:cNvSpPr>
          <p:nvPr>
            <p:ph type="title"/>
          </p:nvPr>
        </p:nvSpPr>
        <p:spPr bwMode="auto">
          <a:xfrm>
            <a:off x="484188" y="44450"/>
            <a:ext cx="8120062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Type Slide Title</a:t>
            </a:r>
          </a:p>
        </p:txBody>
      </p:sp>
      <p:grpSp>
        <p:nvGrpSpPr>
          <p:cNvPr id="1152" name="Group 128"/>
          <p:cNvGrpSpPr>
            <a:grpSpLocks/>
          </p:cNvGrpSpPr>
          <p:nvPr/>
        </p:nvGrpSpPr>
        <p:grpSpPr bwMode="auto">
          <a:xfrm>
            <a:off x="212725" y="6408738"/>
            <a:ext cx="2271713" cy="260350"/>
            <a:chOff x="1338" y="3929"/>
            <a:chExt cx="1431" cy="164"/>
          </a:xfrm>
        </p:grpSpPr>
        <p:sp>
          <p:nvSpPr>
            <p:cNvPr id="1153" name="WordArt 129"/>
            <p:cNvSpPr>
              <a:spLocks noChangeArrowheads="1" noChangeShapeType="1" noTextEdit="1"/>
            </p:cNvSpPr>
            <p:nvPr/>
          </p:nvSpPr>
          <p:spPr bwMode="auto">
            <a:xfrm>
              <a:off x="1338" y="3929"/>
              <a:ext cx="653" cy="16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kern="10" spc="-7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70000"/>
                    </a:srgbClr>
                  </a:solidFill>
                  <a:latin typeface="Impact"/>
                  <a:ea typeface="굴림" pitchFamily="50" charset="-127"/>
                </a:rPr>
                <a:t>' LOGO '</a:t>
              </a:r>
              <a:endParaRPr kumimoji="1" lang="ko-KR" altLang="en-US" sz="1400" kern="10" spc="-70">
                <a:ln w="9525">
                  <a:noFill/>
                  <a:round/>
                  <a:headEnd/>
                  <a:tailEnd/>
                </a:ln>
                <a:solidFill>
                  <a:srgbClr val="000000">
                    <a:alpha val="70000"/>
                  </a:srgbClr>
                </a:solidFill>
                <a:latin typeface="Impact"/>
                <a:ea typeface="굴림" pitchFamily="50" charset="-127"/>
              </a:endParaRPr>
            </a:p>
          </p:txBody>
        </p:sp>
        <p:sp>
          <p:nvSpPr>
            <p:cNvPr id="1154" name="WordArt 130"/>
            <p:cNvSpPr>
              <a:spLocks noChangeArrowheads="1" noChangeShapeType="1" noTextEdit="1"/>
            </p:cNvSpPr>
            <p:nvPr/>
          </p:nvSpPr>
          <p:spPr bwMode="auto">
            <a:xfrm>
              <a:off x="1952" y="4048"/>
              <a:ext cx="817" cy="4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b="1" kern="10" spc="-4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70000"/>
                    </a:srgbClr>
                  </a:solidFill>
                  <a:ea typeface="굴림" pitchFamily="50" charset="-127"/>
                  <a:cs typeface="Arial"/>
                </a:rPr>
                <a:t>COMPANY LOGOTYPE INSERT</a:t>
              </a:r>
              <a:endParaRPr kumimoji="1" lang="ko-KR" altLang="en-US" sz="800" b="1" kern="10" spc="-40">
                <a:ln w="9525">
                  <a:noFill/>
                  <a:round/>
                  <a:headEnd/>
                  <a:tailEnd/>
                </a:ln>
                <a:solidFill>
                  <a:srgbClr val="000000">
                    <a:alpha val="70000"/>
                  </a:srgbClr>
                </a:solidFill>
                <a:ea typeface="굴림" pitchFamily="50" charset="-127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017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4025" y="1196975"/>
            <a:ext cx="8229600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ru-RU" altLang="ko-K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59113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30C6B1-0CF1-4A76-B20C-A661E8C41FB4}" type="slidenum">
              <a:rPr kumimoji="1" lang="en-US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50" name="Rectangle 126"/>
          <p:cNvSpPr>
            <a:spLocks noGrp="1" noChangeArrowheads="1"/>
          </p:cNvSpPr>
          <p:nvPr>
            <p:ph type="title"/>
          </p:nvPr>
        </p:nvSpPr>
        <p:spPr bwMode="auto">
          <a:xfrm>
            <a:off x="484188" y="44450"/>
            <a:ext cx="8120062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Type Slide Title</a:t>
            </a:r>
          </a:p>
        </p:txBody>
      </p:sp>
      <p:grpSp>
        <p:nvGrpSpPr>
          <p:cNvPr id="1152" name="Group 128"/>
          <p:cNvGrpSpPr>
            <a:grpSpLocks/>
          </p:cNvGrpSpPr>
          <p:nvPr/>
        </p:nvGrpSpPr>
        <p:grpSpPr bwMode="auto">
          <a:xfrm>
            <a:off x="212725" y="6408738"/>
            <a:ext cx="2271713" cy="260350"/>
            <a:chOff x="1338" y="3929"/>
            <a:chExt cx="1431" cy="164"/>
          </a:xfrm>
        </p:grpSpPr>
        <p:sp>
          <p:nvSpPr>
            <p:cNvPr id="1153" name="WordArt 129"/>
            <p:cNvSpPr>
              <a:spLocks noChangeArrowheads="1" noChangeShapeType="1" noTextEdit="1"/>
            </p:cNvSpPr>
            <p:nvPr/>
          </p:nvSpPr>
          <p:spPr bwMode="auto">
            <a:xfrm>
              <a:off x="1338" y="3929"/>
              <a:ext cx="653" cy="16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kern="10" spc="-7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70000"/>
                    </a:srgbClr>
                  </a:solidFill>
                  <a:latin typeface="Impact"/>
                  <a:ea typeface="굴림" pitchFamily="50" charset="-127"/>
                </a:rPr>
                <a:t>' LOGO '</a:t>
              </a:r>
              <a:endParaRPr kumimoji="1" lang="ko-KR" altLang="en-US" sz="1400" kern="10" spc="-70">
                <a:ln w="9525">
                  <a:noFill/>
                  <a:round/>
                  <a:headEnd/>
                  <a:tailEnd/>
                </a:ln>
                <a:solidFill>
                  <a:srgbClr val="000000">
                    <a:alpha val="70000"/>
                  </a:srgbClr>
                </a:solidFill>
                <a:latin typeface="Impact"/>
                <a:ea typeface="굴림" pitchFamily="50" charset="-127"/>
              </a:endParaRPr>
            </a:p>
          </p:txBody>
        </p:sp>
        <p:sp>
          <p:nvSpPr>
            <p:cNvPr id="1154" name="WordArt 130"/>
            <p:cNvSpPr>
              <a:spLocks noChangeArrowheads="1" noChangeShapeType="1" noTextEdit="1"/>
            </p:cNvSpPr>
            <p:nvPr/>
          </p:nvSpPr>
          <p:spPr bwMode="auto">
            <a:xfrm>
              <a:off x="1952" y="4048"/>
              <a:ext cx="817" cy="4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b="1" kern="10" spc="-4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70000"/>
                    </a:srgbClr>
                  </a:solidFill>
                  <a:ea typeface="굴림" pitchFamily="50" charset="-127"/>
                  <a:cs typeface="Arial"/>
                </a:rPr>
                <a:t>COMPANY LOGOTYPE INSERT</a:t>
              </a:r>
              <a:endParaRPr kumimoji="1" lang="ko-KR" altLang="en-US" sz="800" b="1" kern="10" spc="-40">
                <a:ln w="9525">
                  <a:noFill/>
                  <a:round/>
                  <a:headEnd/>
                  <a:tailEnd/>
                </a:ln>
                <a:solidFill>
                  <a:srgbClr val="000000">
                    <a:alpha val="70000"/>
                  </a:srgbClr>
                </a:solidFill>
                <a:ea typeface="굴림" pitchFamily="50" charset="-127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350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4025" y="1196975"/>
            <a:ext cx="8229600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ru-RU" altLang="ko-K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59113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30C6B1-0CF1-4A76-B20C-A661E8C41FB4}" type="slidenum">
              <a:rPr kumimoji="1" lang="en-US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50" name="Rectangle 126"/>
          <p:cNvSpPr>
            <a:spLocks noGrp="1" noChangeArrowheads="1"/>
          </p:cNvSpPr>
          <p:nvPr>
            <p:ph type="title"/>
          </p:nvPr>
        </p:nvSpPr>
        <p:spPr bwMode="auto">
          <a:xfrm>
            <a:off x="484188" y="44450"/>
            <a:ext cx="8120062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Type Slide Title</a:t>
            </a:r>
          </a:p>
        </p:txBody>
      </p:sp>
      <p:grpSp>
        <p:nvGrpSpPr>
          <p:cNvPr id="1152" name="Group 128"/>
          <p:cNvGrpSpPr>
            <a:grpSpLocks/>
          </p:cNvGrpSpPr>
          <p:nvPr/>
        </p:nvGrpSpPr>
        <p:grpSpPr bwMode="auto">
          <a:xfrm>
            <a:off x="212725" y="6408738"/>
            <a:ext cx="2271713" cy="260350"/>
            <a:chOff x="1338" y="3929"/>
            <a:chExt cx="1431" cy="164"/>
          </a:xfrm>
        </p:grpSpPr>
        <p:sp>
          <p:nvSpPr>
            <p:cNvPr id="1153" name="WordArt 129"/>
            <p:cNvSpPr>
              <a:spLocks noChangeArrowheads="1" noChangeShapeType="1" noTextEdit="1"/>
            </p:cNvSpPr>
            <p:nvPr/>
          </p:nvSpPr>
          <p:spPr bwMode="auto">
            <a:xfrm>
              <a:off x="1338" y="3929"/>
              <a:ext cx="653" cy="16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kern="10" spc="-7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70000"/>
                    </a:srgbClr>
                  </a:solidFill>
                  <a:latin typeface="Impact"/>
                  <a:ea typeface="굴림" pitchFamily="50" charset="-127"/>
                </a:rPr>
                <a:t>' LOGO '</a:t>
              </a:r>
              <a:endParaRPr kumimoji="1" lang="ko-KR" altLang="en-US" sz="1400" kern="10" spc="-70">
                <a:ln w="9525">
                  <a:noFill/>
                  <a:round/>
                  <a:headEnd/>
                  <a:tailEnd/>
                </a:ln>
                <a:solidFill>
                  <a:srgbClr val="000000">
                    <a:alpha val="70000"/>
                  </a:srgbClr>
                </a:solidFill>
                <a:latin typeface="Impact"/>
                <a:ea typeface="굴림" pitchFamily="50" charset="-127"/>
              </a:endParaRPr>
            </a:p>
          </p:txBody>
        </p:sp>
        <p:sp>
          <p:nvSpPr>
            <p:cNvPr id="1154" name="WordArt 130"/>
            <p:cNvSpPr>
              <a:spLocks noChangeArrowheads="1" noChangeShapeType="1" noTextEdit="1"/>
            </p:cNvSpPr>
            <p:nvPr/>
          </p:nvSpPr>
          <p:spPr bwMode="auto">
            <a:xfrm>
              <a:off x="1952" y="4048"/>
              <a:ext cx="817" cy="4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b="1" kern="10" spc="-4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70000"/>
                    </a:srgbClr>
                  </a:solidFill>
                  <a:ea typeface="굴림" pitchFamily="50" charset="-127"/>
                  <a:cs typeface="Arial"/>
                </a:rPr>
                <a:t>COMPANY LOGOTYPE INSERT</a:t>
              </a:r>
              <a:endParaRPr kumimoji="1" lang="ko-KR" altLang="en-US" sz="800" b="1" kern="10" spc="-40">
                <a:ln w="9525">
                  <a:noFill/>
                  <a:round/>
                  <a:headEnd/>
                  <a:tailEnd/>
                </a:ln>
                <a:solidFill>
                  <a:srgbClr val="000000">
                    <a:alpha val="70000"/>
                  </a:srgbClr>
                </a:solidFill>
                <a:ea typeface="굴림" pitchFamily="50" charset="-127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6266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kumimoji="1" sz="3000" b="1">
          <a:solidFill>
            <a:srgbClr val="333333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4365104"/>
            <a:ext cx="8136904" cy="792088"/>
          </a:xfrm>
        </p:spPr>
        <p:txBody>
          <a:bodyPr>
            <a:noAutofit/>
          </a:bodyPr>
          <a:lstStyle/>
          <a:p>
            <a:pPr algn="ctr"/>
            <a:r>
              <a:rPr lang="ko-KR" altLang="en-US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본 자료는 </a:t>
            </a:r>
            <a:r>
              <a:rPr lang="ko-KR" altLang="en-US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한국사회복지시설단체협의회와 </a:t>
            </a:r>
            <a:r>
              <a:rPr lang="ko-KR" altLang="en-US" sz="1600" dirty="0" err="1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한국종교계사회복지단체협의회가</a:t>
            </a:r>
            <a:r>
              <a:rPr lang="ko-KR" altLang="en-US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지난 </a:t>
            </a:r>
            <a:r>
              <a:rPr lang="en-US" altLang="ko-KR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r>
              <a:rPr lang="ko-KR" altLang="en-US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7</a:t>
            </a:r>
            <a:r>
              <a:rPr lang="ko-KR" altLang="en-US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일 공동주최한 토론회의 발제 </a:t>
            </a:r>
            <a:r>
              <a:rPr lang="ko-KR" altLang="en-US" sz="160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자료 일부 발췌본으로서 </a:t>
            </a:r>
            <a:r>
              <a:rPr lang="ko-KR" altLang="en-US" sz="1600" dirty="0" smtClean="0">
                <a:solidFill>
                  <a:srgbClr val="FFC000"/>
                </a:solidFill>
                <a:latin typeface="나눔고딕 ExtraBold" pitchFamily="50" charset="-127"/>
                <a:ea typeface="나눔고딕 ExtraBold" pitchFamily="50" charset="-127"/>
              </a:rPr>
              <a:t>참고자료</a:t>
            </a:r>
            <a:r>
              <a:rPr lang="ko-KR" altLang="en-US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로만활용하시기 바랍니다</a:t>
            </a:r>
            <a:r>
              <a:rPr lang="en-US" altLang="ko-KR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br>
              <a:rPr lang="en-US" altLang="ko-KR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16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16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3500" dirty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3500" dirty="0"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2800" dirty="0" smtClean="0">
                <a:latin typeface="나눔고딕 ExtraBold" pitchFamily="50" charset="-127"/>
                <a:ea typeface="나눔고딕 ExtraBold" pitchFamily="50" charset="-127"/>
              </a:rPr>
              <a:t>2019</a:t>
            </a:r>
            <a:r>
              <a:rPr lang="ko-KR" altLang="en-US" sz="2800" dirty="0" smtClean="0">
                <a:latin typeface="나눔고딕 ExtraBold" pitchFamily="50" charset="-127"/>
                <a:ea typeface="나눔고딕 ExtraBold" pitchFamily="50" charset="-127"/>
              </a:rPr>
              <a:t>년 보건복지부 </a:t>
            </a:r>
            <a:r>
              <a:rPr lang="en-US" altLang="ko-KR" sz="2800" dirty="0" smtClean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2800" dirty="0" smtClean="0"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sz="2800" dirty="0" smtClean="0">
                <a:latin typeface="나눔고딕 ExtraBold" pitchFamily="50" charset="-127"/>
                <a:ea typeface="나눔고딕 ExtraBold" pitchFamily="50" charset="-127"/>
              </a:rPr>
              <a:t>사회복지시설관리안내 개정</a:t>
            </a:r>
            <a: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sz="4000" dirty="0" smtClean="0">
                <a:latin typeface="나눔고딕 ExtraBold" pitchFamily="50" charset="-127"/>
                <a:ea typeface="나눔고딕 ExtraBold" pitchFamily="50" charset="-127"/>
              </a:rPr>
              <a:t>현장의 이해와 대응방안 모색</a:t>
            </a:r>
            <a:r>
              <a:rPr lang="en-US" altLang="ko-KR" sz="4000" dirty="0" smtClean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4000" dirty="0" smtClean="0"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4000" dirty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4000" dirty="0"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1400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  <a:endParaRPr lang="ko-KR" altLang="en-US" sz="1400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391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2420888"/>
            <a:ext cx="8136904" cy="792088"/>
          </a:xfrm>
        </p:spPr>
        <p:txBody>
          <a:bodyPr>
            <a:noAutofit/>
          </a:bodyPr>
          <a:lstStyle/>
          <a:p>
            <a:pPr algn="ctr"/>
            <a: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sz="3500" dirty="0" smtClean="0">
                <a:latin typeface="나눔고딕 ExtraBold" pitchFamily="50" charset="-127"/>
                <a:ea typeface="나눔고딕 ExtraBold" pitchFamily="50" charset="-127"/>
              </a:rPr>
              <a:t>주요 개정사항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4280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237739" y="332656"/>
            <a:ext cx="2916324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fontAlgn="base">
              <a:spcBef>
                <a:spcPct val="0"/>
              </a:spcBef>
              <a:defRPr/>
            </a:pPr>
            <a:r>
              <a:rPr lang="ko-KR" altLang="en-US" sz="3000" b="1" dirty="0" smtClean="0">
                <a:solidFill>
                  <a:srgbClr val="775F55"/>
                </a:solidFill>
                <a:latin typeface="나눔고딕 ExtraBold" pitchFamily="50" charset="-127"/>
                <a:ea typeface="나눔고딕 ExtraBold" pitchFamily="50" charset="-127"/>
              </a:rPr>
              <a:t>주요 개정사항</a:t>
            </a:r>
            <a:endParaRPr lang="ko-KR" altLang="en-US" sz="3000" b="1" dirty="0">
              <a:solidFill>
                <a:srgbClr val="775F55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84638" y="1571139"/>
            <a:ext cx="8159337" cy="1032416"/>
            <a:chOff x="1554429" y="2000620"/>
            <a:chExt cx="1722066" cy="1980220"/>
          </a:xfrm>
        </p:grpSpPr>
        <p:sp>
          <p:nvSpPr>
            <p:cNvPr id="7" name="모서리가 둥근 직사각형 6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모서리가 둥근 직사각형 9"/>
            <p:cNvSpPr/>
            <p:nvPr userDrawn="1"/>
          </p:nvSpPr>
          <p:spPr>
            <a:xfrm>
              <a:off x="1604701" y="2214546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647064" y="1796685"/>
            <a:ext cx="7457158" cy="584775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ko-KR" altLang="en-US" sz="1900" b="1" dirty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사회복지시설별 사업자등록증 또는 </a:t>
            </a:r>
            <a:r>
              <a:rPr lang="ko-KR" altLang="en-US" sz="1900" b="1" dirty="0" err="1" smtClean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고유번호증</a:t>
            </a:r>
            <a:r>
              <a:rPr lang="en-US" altLang="ko-KR" sz="1900" b="1" dirty="0" smtClean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, </a:t>
            </a:r>
            <a:r>
              <a:rPr lang="ko-KR" altLang="en-US" sz="1900" b="1" dirty="0" smtClean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금융기관 </a:t>
            </a:r>
            <a:r>
              <a:rPr lang="ko-KR" altLang="en-US" sz="1900" b="1" dirty="0" err="1" smtClean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계좌명을</a:t>
            </a:r>
            <a:r>
              <a:rPr lang="ko-KR" altLang="en-US" sz="1900" b="1" dirty="0" smtClean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     </a:t>
            </a:r>
            <a:r>
              <a:rPr lang="ko-KR" altLang="en-US" sz="19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법인명의</a:t>
            </a:r>
            <a:r>
              <a:rPr lang="ko-KR" altLang="en-US" sz="1900" b="1" dirty="0" smtClean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로 </a:t>
            </a:r>
            <a:r>
              <a:rPr lang="ko-KR" altLang="en-US" sz="1900" b="1" dirty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변경</a:t>
            </a:r>
            <a:endParaRPr sz="1900" b="1" dirty="0">
              <a:solidFill>
                <a:prstClr val="white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12" name="내용 개체 틀 2"/>
          <p:cNvSpPr>
            <a:spLocks noGrp="1"/>
          </p:cNvSpPr>
          <p:nvPr>
            <p:ph sz="quarter" idx="1"/>
          </p:nvPr>
        </p:nvSpPr>
        <p:spPr>
          <a:xfrm>
            <a:off x="361516" y="2708920"/>
            <a:ext cx="8448804" cy="1512168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시설 사업자등록증 상 명의는 해당시설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설치신고증</a:t>
            </a:r>
            <a:r>
              <a:rPr lang="ko-KR" altLang="en-US" sz="1800" b="1" dirty="0" smtClean="0">
                <a:latin typeface="맑은 고딕"/>
                <a:ea typeface="맑은 고딕"/>
              </a:rPr>
              <a:t> 명의와 동일하게 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수탁법인 명의로 해당 시설과 관련된 사업자등록증을 받아야 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dirty="0">
                <a:latin typeface="맑은 고딕"/>
                <a:ea typeface="맑은 고딕"/>
              </a:rPr>
              <a:t> </a:t>
            </a:r>
            <a:r>
              <a:rPr lang="en-US" altLang="ko-KR" sz="1800" dirty="0" smtClean="0">
                <a:latin typeface="맑은 고딕"/>
                <a:ea typeface="맑은 고딕"/>
              </a:rPr>
              <a:t> </a:t>
            </a:r>
            <a:endParaRPr lang="ko-KR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60823" y="4452100"/>
            <a:ext cx="8159337" cy="649304"/>
            <a:chOff x="1554429" y="2000620"/>
            <a:chExt cx="1722066" cy="1980220"/>
          </a:xfrm>
        </p:grpSpPr>
        <p:sp>
          <p:nvSpPr>
            <p:cNvPr id="14" name="모서리가 둥근 직사각형 13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모서리가 둥근 직사각형 14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47064" y="4665000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ko-KR" altLang="en-US" sz="1900" b="1" dirty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보조금 신청 및 </a:t>
            </a:r>
            <a:r>
              <a:rPr lang="ko-KR" altLang="en-US" sz="1900" b="1" dirty="0" err="1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교부시</a:t>
            </a:r>
            <a:r>
              <a:rPr lang="ko-KR" altLang="en-US" sz="1900" b="1" dirty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 </a:t>
            </a:r>
            <a:r>
              <a:rPr lang="ko-KR" altLang="en-US" sz="19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시설 설치</a:t>
            </a:r>
            <a:r>
              <a:rPr sz="19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·</a:t>
            </a:r>
            <a:r>
              <a:rPr lang="ko-KR" altLang="en-US" sz="19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운영자의 </a:t>
            </a:r>
            <a:r>
              <a:rPr lang="ko-KR" altLang="en-US" sz="19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 명의</a:t>
            </a:r>
            <a:r>
              <a:rPr lang="ko-KR" altLang="en-US" sz="1900" b="1" dirty="0" smtClean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로 </a:t>
            </a:r>
            <a:r>
              <a:rPr lang="ko-KR" altLang="en-US" sz="1900" b="1" dirty="0">
                <a:solidFill>
                  <a:prstClr val="white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할 것</a:t>
            </a:r>
            <a:endParaRPr sz="1900" b="1" dirty="0">
              <a:solidFill>
                <a:prstClr val="white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17" name="내용 개체 틀 2"/>
          <p:cNvSpPr txBox="1">
            <a:spLocks/>
          </p:cNvSpPr>
          <p:nvPr/>
        </p:nvSpPr>
        <p:spPr>
          <a:xfrm>
            <a:off x="371668" y="5229200"/>
            <a:ext cx="8448804" cy="1512168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1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1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1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1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1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1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1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1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Clr>
                <a:srgbClr val="DD8047"/>
              </a:buClr>
              <a:buFont typeface="Wingdings"/>
              <a:buNone/>
            </a:pPr>
            <a:r>
              <a:rPr lang="en-US" altLang="ko-KR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「사회복지사업법」제</a:t>
            </a:r>
            <a:r>
              <a:rPr lang="en-US" altLang="ko-KR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42</a:t>
            </a:r>
            <a:r>
              <a:rPr lang="ko-KR" altLang="en-US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조</a:t>
            </a:r>
            <a:r>
              <a:rPr lang="en-US" altLang="ko-KR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동법 시행령 제</a:t>
            </a:r>
            <a:r>
              <a:rPr lang="en-US" altLang="ko-KR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20</a:t>
            </a:r>
            <a:r>
              <a:rPr lang="ko-KR" altLang="en-US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조</a:t>
            </a:r>
            <a:endParaRPr lang="en-US" altLang="ko-KR" sz="180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0" indent="0" fontAlgn="base">
              <a:buClr>
                <a:srgbClr val="DD8047"/>
              </a:buClr>
              <a:buFont typeface="Wingdings"/>
              <a:buNone/>
            </a:pPr>
            <a:r>
              <a:rPr lang="en-US" altLang="ko-KR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 ‘</a:t>
            </a:r>
            <a:r>
              <a:rPr lang="ko-KR" altLang="en-US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국가나 지방자치단체는 사회복지사업을 하는 자 중 </a:t>
            </a:r>
            <a:r>
              <a:rPr lang="en-US" altLang="ko-KR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*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대통령령으로 정하는 자</a:t>
            </a:r>
            <a:r>
              <a:rPr lang="ko-KR" altLang="en-US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에게 운영비 등 필요한 비용의 전부 또는 일부를 보조할 수 있다</a:t>
            </a:r>
            <a:r>
              <a:rPr lang="en-US" altLang="ko-KR" sz="18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. ‘</a:t>
            </a:r>
          </a:p>
          <a:p>
            <a:pPr marL="0" indent="0" fontAlgn="base">
              <a:buClr>
                <a:srgbClr val="DD8047"/>
              </a:buClr>
              <a:buFont typeface="Wingdings"/>
              <a:buNone/>
            </a:pPr>
            <a:r>
              <a:rPr lang="en-US" altLang="ko-KR" sz="1800" b="1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/>
                <a:ea typeface="맑은 고딕"/>
              </a:rPr>
              <a:t>* </a:t>
            </a:r>
            <a:r>
              <a:rPr lang="ko-KR" altLang="en-US" sz="1800" dirty="0" smtClean="0">
                <a:solidFill>
                  <a:prstClr val="black"/>
                </a:solidFill>
                <a:latin typeface="맑은 고딕"/>
                <a:ea typeface="맑은 고딕"/>
              </a:rPr>
              <a:t>대통령령으로 정하는 자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lang="ko-KR" altLang="en-US" sz="1800" dirty="0" smtClean="0">
                <a:solidFill>
                  <a:prstClr val="black"/>
                </a:solidFill>
                <a:latin typeface="맑은 고딕"/>
                <a:ea typeface="맑은 고딕"/>
              </a:rPr>
              <a:t>사회복지법인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dirty="0" smtClean="0">
                <a:solidFill>
                  <a:prstClr val="black"/>
                </a:solidFill>
                <a:latin typeface="맑은 고딕"/>
                <a:ea typeface="맑은 고딕"/>
              </a:rPr>
              <a:t>사회복지사업을 수행하는 비영리법인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38043"/>
              </p:ext>
            </p:extLst>
          </p:nvPr>
        </p:nvGraphicFramePr>
        <p:xfrm>
          <a:off x="1695901" y="3475503"/>
          <a:ext cx="5732804" cy="706374"/>
        </p:xfrm>
        <a:graphic>
          <a:graphicData uri="http://schemas.openxmlformats.org/drawingml/2006/table">
            <a:tbl>
              <a:tblPr/>
              <a:tblGrid>
                <a:gridCol w="5732804">
                  <a:extLst>
                    <a:ext uri="{9D8B030D-6E8A-4147-A177-3AD203B41FA5}">
                      <a16:colId xmlns="" xmlns:a16="http://schemas.microsoft.com/office/drawing/2014/main" val="2252352611"/>
                    </a:ext>
                  </a:extLst>
                </a:gridCol>
              </a:tblGrid>
              <a:tr h="6708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&lt;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금융기관 계좌</a:t>
                      </a: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예금주</a:t>
                      </a: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</a:t>
                      </a: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endParaRPr lang="ko-KR" altLang="en-US" sz="1600" b="1" kern="10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10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현행</a:t>
                      </a:r>
                      <a:r>
                        <a:rPr lang="en-US" altLang="ko-KR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00</a:t>
                      </a:r>
                      <a:r>
                        <a:rPr lang="ko-KR" altLang="en-US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종합사회복지관</a:t>
                      </a:r>
                      <a:endParaRPr lang="ko-KR" altLang="en-US" sz="1400" kern="10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</a:t>
                      </a:r>
                      <a:r>
                        <a:rPr lang="en-US" altLang="ko-KR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00</a:t>
                      </a:r>
                      <a:r>
                        <a:rPr lang="ko-KR" altLang="en-US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</a:t>
                      </a:r>
                      <a:r>
                        <a:rPr lang="en-US" altLang="ko-KR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(00</a:t>
                      </a:r>
                      <a:r>
                        <a:rPr lang="ko-KR" altLang="en-US" sz="1400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종합사회복지관</a:t>
                      </a:r>
                      <a:r>
                        <a:rPr lang="en-US" altLang="ko-KR" sz="1400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99253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37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9" y="332656"/>
            <a:ext cx="2916324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주요 개정사항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공개모집 원칙의 예외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3684272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동일 설치</a:t>
            </a:r>
            <a:r>
              <a:rPr lang="en-US" altLang="ko-KR" sz="1800" b="1" dirty="0" smtClean="0">
                <a:latin typeface="맑은 고딕"/>
                <a:ea typeface="맑은 고딕"/>
              </a:rPr>
              <a:t>·</a:t>
            </a:r>
            <a:r>
              <a:rPr lang="ko-KR" altLang="en-US" sz="1800" b="1" dirty="0" smtClean="0">
                <a:latin typeface="맑은 고딕"/>
                <a:ea typeface="맑은 고딕"/>
              </a:rPr>
              <a:t>운영자가 각각 설치</a:t>
            </a:r>
            <a:r>
              <a:rPr lang="en-US" altLang="ko-KR" sz="1800" b="1" dirty="0" smtClean="0">
                <a:latin typeface="맑은 고딕"/>
                <a:ea typeface="맑은 고딕"/>
              </a:rPr>
              <a:t>·</a:t>
            </a:r>
            <a:r>
              <a:rPr lang="ko-KR" altLang="en-US" sz="1800" b="1" dirty="0" smtClean="0">
                <a:latin typeface="맑은 고딕"/>
                <a:ea typeface="맑은 고딕"/>
              </a:rPr>
              <a:t>운영하는 시설간 인사이동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 사무국에서 법인에서 설치</a:t>
            </a:r>
            <a:r>
              <a:rPr lang="en-US" altLang="ko-KR" sz="1800" b="1" dirty="0" smtClean="0">
                <a:latin typeface="맑은 고딕"/>
                <a:ea typeface="맑은 고딕"/>
              </a:rPr>
              <a:t>·</a:t>
            </a:r>
            <a:r>
              <a:rPr lang="ko-KR" altLang="en-US" sz="1800" b="1" dirty="0" smtClean="0">
                <a:latin typeface="맑은 고딕"/>
                <a:ea typeface="맑은 고딕"/>
              </a:rPr>
              <a:t>운영하는 시설로 인사이동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시설통합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위수탁</a:t>
            </a:r>
            <a:r>
              <a:rPr lang="ko-KR" altLang="en-US" sz="1800" b="1" dirty="0" smtClean="0">
                <a:latin typeface="맑은 고딕"/>
                <a:ea typeface="맑은 고딕"/>
              </a:rPr>
              <a:t> 계약에 따라 종전 종사자를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고용승계하는</a:t>
            </a:r>
            <a:r>
              <a:rPr lang="ko-KR" altLang="en-US" sz="1800" b="1" dirty="0" smtClean="0">
                <a:latin typeface="맑은 고딕"/>
                <a:ea typeface="맑은 고딕"/>
              </a:rPr>
              <a:t> 경우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출산 또는 육아휴직 대체인력이 해당기간 연장으로 대체근로계약기간을 연장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하는 경우</a:t>
            </a: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삭제조항</a:t>
            </a:r>
            <a:r>
              <a:rPr lang="en-US" altLang="ko-KR" sz="1800" b="1" dirty="0" smtClean="0">
                <a:latin typeface="맑은 고딕"/>
                <a:ea typeface="맑은 고딕"/>
              </a:rPr>
              <a:t>: </a:t>
            </a:r>
            <a:r>
              <a:rPr lang="ko-KR" altLang="en-US" sz="1800" b="1" dirty="0" smtClean="0">
                <a:latin typeface="맑은 고딕"/>
                <a:ea typeface="맑은 고딕"/>
              </a:rPr>
              <a:t>종교법인에서 운영하는 시설의 성직자 </a:t>
            </a: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0031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9" y="332656"/>
            <a:ext cx="2916324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주요 개정사항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종사자 채용 준수사항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1091984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사회복지시설을 설치</a:t>
            </a:r>
            <a:r>
              <a:rPr lang="en-US" altLang="ko-KR" sz="1800" b="1" dirty="0" smtClean="0">
                <a:latin typeface="맑은 고딕"/>
                <a:ea typeface="맑은 고딕"/>
              </a:rPr>
              <a:t>·</a:t>
            </a:r>
            <a:r>
              <a:rPr lang="ko-KR" altLang="en-US" sz="1800" b="1" dirty="0" smtClean="0">
                <a:latin typeface="맑은 고딕"/>
                <a:ea typeface="맑은 고딕"/>
              </a:rPr>
              <a:t>운영하는 자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는 해당 시설에서 근무하는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시설장이나</a:t>
            </a:r>
            <a:r>
              <a:rPr lang="ko-KR" altLang="en-US" sz="1800" b="1" dirty="0" smtClean="0">
                <a:latin typeface="맑은 고딕"/>
                <a:ea typeface="맑은 고딕"/>
              </a:rPr>
              <a:t> 종사자와 직접 근로</a:t>
            </a:r>
            <a:r>
              <a:rPr lang="en-US" altLang="ko-KR" sz="1800" b="1" dirty="0" smtClean="0">
                <a:latin typeface="맑은 고딕"/>
                <a:ea typeface="맑은 고딕"/>
              </a:rPr>
              <a:t>·</a:t>
            </a:r>
            <a:r>
              <a:rPr lang="ko-KR" altLang="en-US" sz="1800" b="1" dirty="0" smtClean="0">
                <a:latin typeface="맑은 고딕"/>
                <a:ea typeface="맑은 고딕"/>
              </a:rPr>
              <a:t>고용계약을 맺어야 함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55350" y="4132860"/>
            <a:ext cx="8159337" cy="649304"/>
            <a:chOff x="1554429" y="2000620"/>
            <a:chExt cx="1722066" cy="1980220"/>
          </a:xfrm>
        </p:grpSpPr>
        <p:sp>
          <p:nvSpPr>
            <p:cNvPr id="11" name="모서리가 둥근 직사각형 10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모서리가 둥근 직사각형 11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647064" y="4333896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행정처분 주체 및 종류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14" name="내용 개체 틀 2"/>
          <p:cNvSpPr txBox="1">
            <a:spLocks/>
          </p:cNvSpPr>
          <p:nvPr/>
        </p:nvSpPr>
        <p:spPr>
          <a:xfrm>
            <a:off x="371668" y="5068964"/>
            <a:ext cx="8448804" cy="1512168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1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1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1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1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1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1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1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1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50000"/>
              </a:lnSpc>
              <a:buFont typeface="Wingdings"/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「사회복지사업법」제</a:t>
            </a:r>
            <a:r>
              <a:rPr lang="en-US" altLang="ko-KR" sz="1800" b="1" dirty="0" smtClean="0">
                <a:latin typeface="맑은 고딕"/>
                <a:ea typeface="맑은 고딕"/>
              </a:rPr>
              <a:t>40</a:t>
            </a:r>
            <a:r>
              <a:rPr lang="ko-KR" altLang="en-US" sz="1800" b="1" dirty="0" smtClean="0">
                <a:latin typeface="맑은 고딕"/>
                <a:ea typeface="맑은 고딕"/>
              </a:rPr>
              <a:t>조에 따라 행정처분의 대상이 되는 위반행위는 사회복지시설 설치</a:t>
            </a:r>
            <a:r>
              <a:rPr lang="en-US" altLang="ko-KR" sz="1800" b="1" dirty="0" smtClean="0">
                <a:latin typeface="맑은 고딕"/>
                <a:ea typeface="맑은 고딕"/>
              </a:rPr>
              <a:t>·</a:t>
            </a:r>
            <a:r>
              <a:rPr lang="ko-KR" altLang="en-US" sz="1800" b="1" dirty="0" smtClean="0">
                <a:latin typeface="맑은 고딕"/>
                <a:ea typeface="맑은 고딕"/>
              </a:rPr>
              <a:t>운영에 직접 관련된 사안으로 처분명령도 해당 시설 설치</a:t>
            </a:r>
            <a:r>
              <a:rPr lang="en-US" altLang="ko-KR" sz="1800" b="1" dirty="0" smtClean="0">
                <a:latin typeface="맑은 고딕"/>
                <a:ea typeface="맑은 고딕"/>
              </a:rPr>
              <a:t>·</a:t>
            </a:r>
            <a:r>
              <a:rPr lang="ko-KR" altLang="en-US" sz="1800" b="1" dirty="0" smtClean="0">
                <a:latin typeface="맑은 고딕"/>
                <a:ea typeface="맑은 고딕"/>
              </a:rPr>
              <a:t>운영자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만이 스스로 이행할 수 있음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9080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2636912"/>
            <a:ext cx="8136904" cy="792088"/>
          </a:xfrm>
        </p:spPr>
        <p:txBody>
          <a:bodyPr>
            <a:noAutofit/>
          </a:bodyPr>
          <a:lstStyle/>
          <a:p>
            <a:pPr algn="ctr"/>
            <a: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sz="4000" dirty="0" smtClean="0">
                <a:latin typeface="나눔고딕 ExtraBold" pitchFamily="50" charset="-127"/>
                <a:ea typeface="나눔고딕 ExtraBold" pitchFamily="50" charset="-127"/>
              </a:rPr>
              <a:t>개정안에 대한 입장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861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개정안에 대한 </a:t>
            </a:r>
            <a:r>
              <a:rPr lang="ko-KR" altLang="en-US" sz="3000" b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+mj-cs"/>
              </a:rPr>
              <a:t>긍정</a:t>
            </a:r>
            <a:r>
              <a:rPr lang="ko-KR" altLang="en-US" sz="3000" b="1" dirty="0" err="1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입장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</a:t>
            </a:r>
            <a:r>
              <a:rPr lang="en-US" altLang="ko-KR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‘</a:t>
            </a:r>
            <a:r>
              <a:rPr lang="ko-KR" altLang="en-US" sz="19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비정상의 정상화</a:t>
            </a:r>
            <a:r>
              <a:rPr lang="en-US" altLang="ko-KR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’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라는 입장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3684272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현재 법률적으로는 법인이 시설운영의 주체이기 때문에 이번 기회에 정상화되어야 한다는 입장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개정안 시행과정의 어려움은 </a:t>
            </a:r>
            <a:r>
              <a:rPr lang="en-US" altLang="ko-KR" sz="1800" b="1" dirty="0" smtClean="0">
                <a:latin typeface="맑은 고딕"/>
                <a:ea typeface="맑은 고딕"/>
              </a:rPr>
              <a:t>‘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성장통</a:t>
            </a:r>
            <a:r>
              <a:rPr lang="en-US" altLang="ko-KR" sz="1800" b="1" dirty="0" smtClean="0">
                <a:latin typeface="맑은 고딕"/>
                <a:ea typeface="맑은 고딕"/>
              </a:rPr>
              <a:t>’</a:t>
            </a:r>
            <a:r>
              <a:rPr lang="ko-KR" altLang="en-US" sz="1800" b="1" dirty="0" smtClean="0">
                <a:latin typeface="맑은 고딕"/>
                <a:ea typeface="맑은 고딕"/>
              </a:rPr>
              <a:t>으로 감당해야 할 사안으로 판단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en-US" altLang="ko-KR" sz="1800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☞</a:t>
            </a:r>
            <a:r>
              <a:rPr lang="en-US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따라서 이번 개정안은 계획대로 추진되어야 하며 감당할 능력이 없는 법인은</a:t>
            </a:r>
            <a:endParaRPr lang="en-US" altLang="ko-KR" sz="1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이번 기회에 과감히 퇴출되어야 한다는 입장</a:t>
            </a: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3966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개정안에 대한 </a:t>
            </a:r>
            <a:r>
              <a:rPr lang="ko-KR" altLang="en-US" sz="3000" b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+mj-cs"/>
              </a:rPr>
              <a:t>긍정</a:t>
            </a:r>
            <a:r>
              <a:rPr lang="ko-KR" altLang="en-US" sz="3000" b="1" dirty="0" err="1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입장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</a:t>
            </a:r>
            <a:r>
              <a:rPr lang="ko-KR" altLang="en-US" sz="19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법인의 공공성</a:t>
            </a:r>
            <a:r>
              <a:rPr lang="en-US" altLang="ko-KR" sz="19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, </a:t>
            </a:r>
            <a:r>
              <a:rPr lang="ko-KR" altLang="en-US" sz="1900" b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책무성</a:t>
            </a:r>
            <a:r>
              <a:rPr lang="ko-KR" altLang="en-US" sz="19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 강화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에 기여한다는 입장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3684272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잦은 시설의 각종 비리 및 부정 행정의 문제는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1. 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법인의 실질적 통제권이 약하기 때문에 발생하는 문제이거나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2. 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법인의 윤리적 해이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공공성 결여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로 발생하는 문제로 이해하는 관점</a:t>
            </a:r>
            <a:endParaRPr lang="en-US" altLang="ko-KR" sz="1800" b="1" dirty="0" smtClean="0">
              <a:solidFill>
                <a:srgbClr val="0070C0"/>
              </a:solidFill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en-US" altLang="ko-KR" sz="1800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☞</a:t>
            </a:r>
            <a:r>
              <a:rPr lang="en-US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따라서 이번 개정으로 법인의 법적 책무성과 공공성을 강화하여 투명한 시설</a:t>
            </a:r>
            <a:endParaRPr lang="en-US" altLang="ko-KR" sz="1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운영을 꾀할 수 있다는 입장</a:t>
            </a: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0826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개정안에 대한 </a:t>
            </a:r>
            <a:r>
              <a:rPr lang="ko-KR" altLang="en-US" sz="3000" b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+mj-cs"/>
              </a:rPr>
              <a:t>긍정</a:t>
            </a:r>
            <a:r>
              <a:rPr lang="ko-KR" altLang="en-US" sz="3000" b="1" dirty="0" err="1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입장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</a:t>
            </a:r>
            <a:r>
              <a:rPr lang="ko-KR" altLang="en-US" sz="19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시설장의 노동자성 확보 차원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에서 긍정적 변화로 보는 입장 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3684272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사회복지시설장은 사용자</a:t>
            </a:r>
            <a:r>
              <a:rPr lang="en-US" altLang="ko-KR" sz="1800" b="1" dirty="0" smtClean="0">
                <a:latin typeface="맑은 고딕"/>
                <a:ea typeface="맑은 고딕"/>
              </a:rPr>
              <a:t>+</a:t>
            </a:r>
            <a:r>
              <a:rPr lang="ko-KR" altLang="en-US" sz="1800" b="1" dirty="0" smtClean="0">
                <a:latin typeface="맑은 고딕"/>
                <a:ea typeface="맑은 고딕"/>
              </a:rPr>
              <a:t>노동자의 중간적 위치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1. 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일부 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대형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법인의 </a:t>
            </a:r>
            <a:r>
              <a:rPr lang="ko-KR" altLang="en-US" sz="1800" b="1" dirty="0" err="1" smtClean="0">
                <a:solidFill>
                  <a:srgbClr val="0070C0"/>
                </a:solidFill>
                <a:latin typeface="맑은 고딕"/>
                <a:ea typeface="맑은 고딕"/>
              </a:rPr>
              <a:t>시설장은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 노동자로서의 권리 보장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고용보험 가입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시간외 근무수당 지급 대상 등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)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2. 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그러나</a:t>
            </a:r>
            <a:r>
              <a:rPr lang="ko-KR" altLang="en-US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대부분의 </a:t>
            </a:r>
            <a:r>
              <a:rPr lang="ko-KR" altLang="en-US" sz="1800" b="1" dirty="0" err="1" smtClean="0">
                <a:solidFill>
                  <a:srgbClr val="0070C0"/>
                </a:solidFill>
                <a:latin typeface="맑은 고딕"/>
                <a:ea typeface="맑은 고딕"/>
              </a:rPr>
              <a:t>시설장은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 사용자로서 고용보험 가입 제한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시간외 수당 지급대상 제외</a:t>
            </a:r>
            <a:endParaRPr lang="en-US" altLang="ko-KR" sz="1800" b="1" dirty="0" smtClean="0">
              <a:solidFill>
                <a:srgbClr val="0070C0"/>
              </a:solidFill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☞</a:t>
            </a:r>
            <a:r>
              <a:rPr lang="en-US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따라서 이번 개정으로 </a:t>
            </a:r>
            <a:r>
              <a:rPr lang="ko-KR" altLang="en-US" sz="18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시설장도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노동자로서의 권리를 확보 할 수 있다는 차원에서 긍정적 변화로 보는 입장</a:t>
            </a: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1233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203575" y="1724185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65232" y="1908472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종교계  법인의 사회복지사업</a:t>
            </a:r>
            <a:r>
              <a:rPr lang="en-US" altLang="ko-KR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(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시설운영</a:t>
            </a:r>
            <a:r>
              <a:rPr lang="en-US" altLang="ko-KR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)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철수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  우려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75931" y="2492896"/>
            <a:ext cx="8448804" cy="3684272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현재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시설 운영은 종교계가 다수 참여하고 있는 바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-</a:t>
            </a:r>
            <a:r>
              <a:rPr lang="ko-KR" altLang="en-US" sz="1800" b="1" dirty="0" smtClean="0">
                <a:latin typeface="맑은 고딕"/>
                <a:ea typeface="맑은 고딕"/>
              </a:rPr>
              <a:t>종교계 특성상 교단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종단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내 사회복지법인이 각종 운영지원 조직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교회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사찰</a:t>
            </a: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등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에게 시설 운영을 위임하는 경우가 있음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</a:p>
          <a:p>
            <a:pPr marL="0" indent="0" fontAlgn="base">
              <a:buNone/>
            </a:pP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실재 다수의 종교계</a:t>
            </a: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교단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종단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법인은 외형적으로는 초대형 법인이나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 사무국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본부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는 미약한 상황임</a:t>
            </a:r>
            <a:r>
              <a:rPr lang="en-US" altLang="ko-KR" sz="1800" b="1" dirty="0" smtClean="0">
                <a:latin typeface="맑은 고딕"/>
                <a:ea typeface="맑은 고딕"/>
              </a:rPr>
              <a:t>.</a:t>
            </a: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-</a:t>
            </a:r>
            <a:r>
              <a:rPr lang="ko-KR" altLang="en-US" sz="1800" b="1" dirty="0" smtClean="0">
                <a:latin typeface="맑은 고딕"/>
                <a:ea typeface="맑은 고딕"/>
              </a:rPr>
              <a:t>개정안에 따라 법인의 실질적 운영 권한이 행사되기 위해서는 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법인 사무국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본부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의 기능이 대폭 강화되어야하나 현실적 한계</a:t>
            </a:r>
            <a:r>
              <a:rPr lang="ko-KR" altLang="en-US" sz="1800" b="1" dirty="0" smtClean="0">
                <a:latin typeface="맑은 고딕"/>
                <a:ea typeface="맑은 고딕"/>
              </a:rPr>
              <a:t>가 있음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  <a:r>
              <a:rPr lang="ko-KR" altLang="en-US" sz="1800" b="1" dirty="0" smtClean="0">
                <a:latin typeface="맑은 고딕"/>
                <a:ea typeface="맑은 고딕"/>
              </a:rPr>
              <a:t> </a:t>
            </a:r>
            <a:endParaRPr lang="en-US" altLang="ko-KR" sz="1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en-US" altLang="ko-KR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ko-KR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☞</a:t>
            </a:r>
            <a:r>
              <a:rPr lang="en-US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따라서</a:t>
            </a:r>
            <a:r>
              <a:rPr lang="en-US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우리나라 사회복지 역사에서 크게 기여해온 종교계 법인들이 고용 부담</a:t>
            </a:r>
            <a:r>
              <a:rPr lang="en-US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행정 부담 등 이유로 시설운영을 포기하거나 축소할 가능성이 농후 함</a:t>
            </a: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개정안에 대한 </a:t>
            </a:r>
            <a:r>
              <a:rPr lang="ko-KR" altLang="en-US" sz="30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+mj-cs"/>
              </a:rPr>
              <a:t>부정</a:t>
            </a:r>
            <a:r>
              <a:rPr lang="ko-KR" altLang="en-US" sz="3000" b="1" dirty="0" err="1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입장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9744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b="1" dirty="0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개정안에 대한 </a:t>
            </a:r>
            <a:r>
              <a:rPr lang="ko-KR" altLang="en-US" sz="30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+mj-cs"/>
              </a:rPr>
              <a:t>부정</a:t>
            </a:r>
            <a:r>
              <a:rPr lang="ko-KR" altLang="en-US" sz="3000" b="1" dirty="0" err="1" smtClean="0">
                <a:solidFill>
                  <a:schemeClr val="tx2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입장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628800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829836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사회복지 현장에는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대형</a:t>
            </a:r>
            <a:r>
              <a:rPr lang="en-US" altLang="ko-KR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,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사회복지법인 중심으로 재편</a:t>
            </a:r>
            <a:endParaRPr lang="en-US" sz="1900" b="1" u="sng" dirty="0">
              <a:solidFill>
                <a:srgbClr val="FFC000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13" name="내용 개체 틀 2"/>
          <p:cNvSpPr>
            <a:spLocks noGrp="1"/>
          </p:cNvSpPr>
          <p:nvPr>
            <p:ph sz="quarter" idx="1"/>
          </p:nvPr>
        </p:nvSpPr>
        <p:spPr>
          <a:xfrm>
            <a:off x="323528" y="2493191"/>
            <a:ext cx="8575431" cy="3684272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 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현재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사회복지법인 외</a:t>
            </a:r>
            <a:r>
              <a:rPr lang="en-US" altLang="ko-KR" sz="1800" b="1" dirty="0" smtClean="0">
                <a:latin typeface="맑은 고딕"/>
                <a:ea typeface="맑은 고딕"/>
              </a:rPr>
              <a:t>,</a:t>
            </a:r>
            <a:r>
              <a:rPr lang="ko-KR" altLang="en-US" sz="1800" b="1" dirty="0" smtClean="0">
                <a:latin typeface="맑은 고딕"/>
                <a:ea typeface="맑은 고딕"/>
              </a:rPr>
              <a:t> 다양한 형태의 비영리법인이 복지사업에 참여하고 있음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 -</a:t>
            </a:r>
            <a:r>
              <a:rPr lang="ko-KR" altLang="en-US" sz="1800" b="1" dirty="0" smtClean="0">
                <a:latin typeface="맑은 고딕"/>
                <a:ea typeface="맑은 고딕"/>
              </a:rPr>
              <a:t>이번 개정안 시행으로 학교법인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사단법인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의료법인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재단법인 등 사회복지법인 외 법인인 경우 사회복지시설 운영 기피 현상이 명확해 질 것으로 판단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전문성은 있으나 규모가 작은 법인의 경우도 고용 부담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  <a:r>
              <a:rPr lang="ko-KR" altLang="en-US" sz="1800" b="1" dirty="0" smtClean="0">
                <a:latin typeface="맑은 고딕"/>
                <a:ea typeface="맑은 고딕"/>
              </a:rPr>
              <a:t>행정 부담 가중에 따라 현장에서 자생 한계 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 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이와 관련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사회복지시설 운영주체를 </a:t>
            </a:r>
            <a:r>
              <a:rPr lang="ko-KR" altLang="en-US" sz="1800" b="1" dirty="0" err="1" smtClean="0">
                <a:solidFill>
                  <a:srgbClr val="FF0000"/>
                </a:solidFill>
                <a:latin typeface="맑은 고딕"/>
                <a:ea typeface="맑은 고딕"/>
              </a:rPr>
              <a:t>사회서비스원으로의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 전환의도</a:t>
            </a:r>
            <a:r>
              <a:rPr lang="ko-KR" altLang="en-US" sz="1800" b="1" dirty="0" smtClean="0">
                <a:latin typeface="맑은 고딕"/>
                <a:ea typeface="맑은 고딕"/>
              </a:rPr>
              <a:t>가 있다는 오해 상존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en-US" altLang="ko-KR" sz="1000" spc="-300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fontAlgn="base">
              <a:buNone/>
            </a:pPr>
            <a:r>
              <a:rPr lang="ko-KR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☞</a:t>
            </a:r>
            <a:r>
              <a:rPr lang="en-US" altLang="ko-KR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따라서</a:t>
            </a:r>
            <a:r>
              <a:rPr lang="en-US" altLang="ko-KR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이번 개정으로 대형 사회복지법인 중심으로 재편 될 가능성 농후 </a:t>
            </a: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3758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2636912"/>
            <a:ext cx="8136904" cy="792088"/>
          </a:xfrm>
        </p:spPr>
        <p:txBody>
          <a:bodyPr>
            <a:noAutofit/>
          </a:bodyPr>
          <a:lstStyle/>
          <a:p>
            <a:pPr algn="ctr"/>
            <a: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sz="4000" dirty="0" smtClean="0">
                <a:latin typeface="나눔고딕 ExtraBold" pitchFamily="50" charset="-127"/>
                <a:ea typeface="나눔고딕 ExtraBold" pitchFamily="50" charset="-127"/>
              </a:rPr>
              <a:t>개정안 시행에 따른 문제점 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786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개정안 시행에 따른 문제점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행정 부담 가중</a:t>
            </a:r>
            <a:r>
              <a:rPr lang="en-US" altLang="ko-KR" sz="1900" b="1" u="sng" dirty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및 혼란 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우려 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3684272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고유번호증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각종 계좌 명의를 변경할 경우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</a:p>
          <a:p>
            <a:pPr marL="0" indent="0" algn="just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endParaRPr lang="en-US" altLang="ko-KR" sz="5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1. </a:t>
            </a:r>
            <a:r>
              <a:rPr lang="ko-KR" altLang="en-US" sz="1800" b="1" dirty="0" smtClean="0">
                <a:latin typeface="맑은 고딕"/>
                <a:ea typeface="맑은 고딕"/>
              </a:rPr>
              <a:t>개소당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수십개의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다종의 은행</a:t>
            </a:r>
            <a:r>
              <a:rPr lang="en-US" altLang="ko-KR" sz="1800" b="1" dirty="0" smtClean="0">
                <a:latin typeface="맑은 고딕"/>
                <a:ea typeface="맑은 고딕"/>
              </a:rPr>
              <a:t>) </a:t>
            </a:r>
            <a:r>
              <a:rPr lang="ko-KR" altLang="en-US" sz="1800" b="1" dirty="0" smtClean="0">
                <a:latin typeface="맑은 고딕"/>
                <a:ea typeface="맑은 고딕"/>
              </a:rPr>
              <a:t>계좌 명의를 변경하고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대표자의 명의를 변경하는 등의 작업은 오랜 기간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행정력이 동원</a:t>
            </a:r>
            <a:r>
              <a:rPr lang="ko-KR" altLang="en-US" sz="1800" b="1" dirty="0" smtClean="0">
                <a:latin typeface="맑은 고딕"/>
                <a:ea typeface="맑은 고딕"/>
              </a:rPr>
              <a:t>되어야 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5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2. </a:t>
            </a:r>
            <a:r>
              <a:rPr lang="ko-KR" altLang="en-US" sz="1800" b="1" dirty="0" smtClean="0">
                <a:latin typeface="맑은 고딕"/>
                <a:ea typeface="맑은 고딕"/>
              </a:rPr>
              <a:t>시설의 후원금 계좌 변경에 따른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기존 후원자 이탈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시설명</a:t>
            </a:r>
            <a:r>
              <a:rPr lang="ko-KR" altLang="en-US" sz="1800" b="1" dirty="0" smtClean="0">
                <a:latin typeface="맑은 고딕"/>
                <a:ea typeface="맑은 고딕"/>
              </a:rPr>
              <a:t> 병기에 따른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후원처</a:t>
            </a:r>
            <a:r>
              <a:rPr lang="ko-KR" altLang="en-US" sz="1800" b="1" dirty="0" smtClean="0">
                <a:latin typeface="맑은 고딕"/>
                <a:ea typeface="맑은 고딕"/>
              </a:rPr>
              <a:t> 혼란 등 행정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실무적 혼란 예상 </a:t>
            </a:r>
            <a:endParaRPr lang="en-US" altLang="ko-KR" sz="1800" b="1" dirty="0" smtClean="0">
              <a:latin typeface="맑은 고딕"/>
              <a:ea typeface="맑은 고딕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011511"/>
              </p:ext>
            </p:extLst>
          </p:nvPr>
        </p:nvGraphicFramePr>
        <p:xfrm>
          <a:off x="676352" y="4005064"/>
          <a:ext cx="7928096" cy="889254"/>
        </p:xfrm>
        <a:graphic>
          <a:graphicData uri="http://schemas.openxmlformats.org/drawingml/2006/table">
            <a:tbl>
              <a:tblPr/>
              <a:tblGrid>
                <a:gridCol w="79280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kern="100" spc="0" dirty="0" smtClean="0">
                        <a:solidFill>
                          <a:srgbClr val="000000"/>
                        </a:solidFill>
                        <a:effectLst/>
                        <a:ea typeface="맑은 고딕"/>
                      </a:endParaRP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-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실무적으로는 </a:t>
                      </a:r>
                      <a:r>
                        <a:rPr lang="ko-KR" altLang="en-US" sz="1400" b="1" kern="100" spc="0" dirty="0" err="1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고유번호증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명의 변경</a:t>
                      </a:r>
                      <a:r>
                        <a:rPr lang="en-US" altLang="ko-KR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, 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은행계좌 개설 등은 법인 대표이사의 위임장으로 가능하며</a:t>
                      </a:r>
                      <a:r>
                        <a:rPr lang="en-US" altLang="ko-KR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, 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상시 사용하는 인감은 인감증명서에 등재된 법인 인감이 아니어도 </a:t>
                      </a:r>
                      <a:r>
                        <a:rPr lang="en-US" altLang="ko-KR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“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사용인감</a:t>
                      </a:r>
                      <a:r>
                        <a:rPr lang="en-US" altLang="ko-KR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”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으로 사용 가능</a:t>
                      </a:r>
                      <a:r>
                        <a:rPr lang="en-US" altLang="ko-KR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</a:t>
                      </a:r>
                      <a:endParaRPr lang="ko-KR" altLang="en-US" sz="1400" b="1" kern="100" spc="0" dirty="0" smtClean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0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1540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개정안 시행에 따른 문제점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법인 단위의 시설 관리로  소위 </a:t>
            </a:r>
            <a:r>
              <a:rPr lang="en-US" altLang="ko-KR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‘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연좌제</a:t>
            </a:r>
            <a:r>
              <a:rPr lang="en-US" altLang="ko-KR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’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강화 우려</a:t>
            </a:r>
            <a:endParaRPr lang="en-US" sz="1900" b="1" u="sng" dirty="0">
              <a:solidFill>
                <a:srgbClr val="FFC000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3684272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endParaRPr lang="en-US" altLang="ko-KR" sz="5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 산하 </a:t>
            </a:r>
            <a:r>
              <a:rPr lang="ko-KR" altLang="en-US" sz="1800" b="1" dirty="0" err="1" smtClean="0">
                <a:solidFill>
                  <a:srgbClr val="FF0000"/>
                </a:solidFill>
                <a:latin typeface="맑은 고딕"/>
                <a:ea typeface="맑은 고딕"/>
              </a:rPr>
              <a:t>일부시설이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 행정처분을 받을 시</a:t>
            </a:r>
            <a:r>
              <a:rPr lang="en-US" altLang="ko-KR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법인 전체에 영향</a:t>
            </a:r>
            <a:r>
              <a:rPr lang="ko-KR" altLang="en-US" sz="1800" b="1" dirty="0" smtClean="0">
                <a:latin typeface="맑은 고딕"/>
                <a:ea typeface="맑은 고딕"/>
              </a:rPr>
              <a:t> 우려</a:t>
            </a: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5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관련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현재에도 일부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지자체에서는</a:t>
            </a:r>
            <a:r>
              <a:rPr lang="ko-KR" altLang="en-US" sz="1800" b="1" dirty="0" smtClean="0">
                <a:latin typeface="맑은 고딕"/>
                <a:ea typeface="맑은 고딕"/>
              </a:rPr>
              <a:t> 시설 위탁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공모시</a:t>
            </a:r>
            <a:r>
              <a:rPr lang="ko-KR" altLang="en-US" sz="1800" b="1" dirty="0" smtClean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‘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 내 산하시설 중 행정처분 받은 사실이 있는 경우 응찰 불가</a:t>
            </a:r>
            <a:r>
              <a:rPr lang="en-US" altLang="ko-KR" sz="1800" b="1" dirty="0" smtClean="0">
                <a:latin typeface="맑은 고딕"/>
                <a:ea typeface="맑은 고딕"/>
              </a:rPr>
              <a:t>’</a:t>
            </a:r>
            <a:r>
              <a:rPr lang="ko-KR" altLang="en-US" sz="1800" b="1" dirty="0" smtClean="0">
                <a:latin typeface="맑은 고딕"/>
                <a:ea typeface="맑은 고딕"/>
              </a:rPr>
              <a:t>를 명시하여 대형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전국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법인인 경우 실재 산하시설의 미미한 행정처분으로 응찰의 기회가 박탈되거나 제한되는 소위 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‘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연좌제</a:t>
            </a:r>
            <a:r>
              <a:rPr lang="en-US" altLang="ko-KR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’</a:t>
            </a:r>
            <a:r>
              <a:rPr lang="ko-KR" altLang="en-US" sz="1800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를 적용하는 사례</a:t>
            </a:r>
            <a:r>
              <a:rPr lang="ko-KR" altLang="en-US" sz="1800" b="1" dirty="0" smtClean="0">
                <a:latin typeface="맑은 고딕"/>
                <a:ea typeface="맑은 고딕"/>
              </a:rPr>
              <a:t>가 다수 있음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</a:p>
          <a:p>
            <a:pPr marL="0" indent="0" algn="just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이번 개정안 시행으로 이와 같은 현상은 더욱 심화될 것으로 판단됨</a:t>
            </a:r>
            <a:r>
              <a:rPr lang="en-US" altLang="ko-KR" sz="1800" b="1" dirty="0" smtClean="0">
                <a:latin typeface="맑은 고딕"/>
                <a:ea typeface="맑은 고딕"/>
              </a:rPr>
              <a:t>.  </a:t>
            </a:r>
          </a:p>
          <a:p>
            <a:pPr marL="0" indent="0" algn="just" fontAlgn="base">
              <a:buNone/>
            </a:pP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따라서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행정처분 받은 해당 시설이나 해당 지역에서의 응찰 제한은 이해되나 이를 전국단위로 반영하는 것은 비합리적 임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  <a:r>
              <a:rPr lang="ko-KR" altLang="en-US" sz="1800" b="1" dirty="0" smtClean="0">
                <a:latin typeface="맑은 고딕"/>
                <a:ea typeface="맑은 고딕"/>
              </a:rPr>
              <a:t>이에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연좌제 제한 조항을 복지부 발행 시설운영안내에 명시</a:t>
            </a:r>
            <a:r>
              <a:rPr lang="ko-KR" altLang="en-US" sz="1800" b="1" dirty="0" smtClean="0">
                <a:latin typeface="맑은 고딕"/>
                <a:ea typeface="맑은 고딕"/>
              </a:rPr>
              <a:t>할 필요가 있음</a:t>
            </a:r>
            <a:r>
              <a:rPr lang="en-US" altLang="ko-KR" sz="1800" b="1" dirty="0" smtClean="0">
                <a:latin typeface="맑은 고딕"/>
                <a:ea typeface="맑은 고딕"/>
              </a:rPr>
              <a:t>.  </a:t>
            </a:r>
          </a:p>
          <a:p>
            <a:pPr marL="0" indent="0" algn="just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  </a:t>
            </a:r>
            <a:endParaRPr lang="en-US" altLang="ko-KR" sz="1800" b="1" dirty="0" smtClean="0"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70256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259224" y="160477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818307"/>
            <a:ext cx="7424040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고용계약 주체의 변경에 따른 종사자의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고용 불안정 우려</a:t>
            </a:r>
            <a:endParaRPr lang="en-US" sz="1900" b="1" u="sng" dirty="0">
              <a:solidFill>
                <a:srgbClr val="FFC000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323453"/>
            <a:ext cx="8226301" cy="3985867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시설 근로자의 고용계약 주체가 법인 대표이사로 전환되는 경우</a:t>
            </a:r>
            <a:r>
              <a:rPr lang="en-US" altLang="ko-KR" sz="1800" b="1" dirty="0" smtClean="0">
                <a:latin typeface="맑은 고딕"/>
                <a:ea typeface="맑은 고딕"/>
              </a:rPr>
              <a:t>,</a:t>
            </a:r>
          </a:p>
          <a:p>
            <a:pPr marL="0" indent="0" algn="just" fontAlgn="base">
              <a:buNone/>
            </a:pPr>
            <a:endParaRPr lang="en-US" altLang="ko-KR" sz="500" b="1" dirty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600" b="1" dirty="0" smtClean="0">
                <a:latin typeface="맑은 고딕"/>
                <a:ea typeface="맑은 고딕"/>
              </a:rPr>
              <a:t>1. </a:t>
            </a:r>
            <a:r>
              <a:rPr lang="ko-KR" altLang="en-US" sz="1600" b="1" dirty="0" smtClean="0">
                <a:latin typeface="맑은 고딕"/>
                <a:ea typeface="맑은 고딕"/>
              </a:rPr>
              <a:t>고용관련 법인부담이 증가함에 따른 시설 근로자를</a:t>
            </a:r>
            <a:r>
              <a:rPr lang="en-US" altLang="ko-KR" sz="1600" b="1" dirty="0" smtClean="0">
                <a:latin typeface="맑은 고딕"/>
                <a:ea typeface="맑은 고딕"/>
              </a:rPr>
              <a:t>(</a:t>
            </a:r>
            <a:r>
              <a:rPr lang="ko-KR" altLang="en-US" sz="1600" b="1" dirty="0" smtClean="0">
                <a:latin typeface="맑은 고딕"/>
                <a:ea typeface="맑은 고딕"/>
              </a:rPr>
              <a:t>사업이 유지되는 기간만으로 한정하여</a:t>
            </a:r>
            <a:r>
              <a:rPr lang="en-US" altLang="ko-KR" sz="1600" b="1" dirty="0" smtClean="0">
                <a:latin typeface="맑은 고딕"/>
                <a:ea typeface="맑은 고딕"/>
              </a:rPr>
              <a:t>) </a:t>
            </a:r>
            <a:r>
              <a:rPr lang="ko-KR" altLang="en-US" sz="1600" b="1" dirty="0" smtClean="0">
                <a:latin typeface="맑은 고딕"/>
                <a:ea typeface="맑은 고딕"/>
              </a:rPr>
              <a:t>계약직으로 채용하는 사례가 증가하여 </a:t>
            </a:r>
            <a:r>
              <a:rPr lang="ko-KR" altLang="en-US" sz="16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고용안정성 저해 우려</a:t>
            </a:r>
            <a:endParaRPr lang="en-US" altLang="ko-KR" sz="1600" b="1" u="sng" dirty="0" smtClean="0">
              <a:solidFill>
                <a:srgbClr val="FF0000"/>
              </a:solidFill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500" b="1" dirty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6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600" b="1" dirty="0">
                <a:latin typeface="맑은 고딕"/>
                <a:ea typeface="맑은 고딕"/>
              </a:rPr>
              <a:t> </a:t>
            </a:r>
            <a:endParaRPr lang="en-US" altLang="ko-KR" sz="500" b="1" dirty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6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600" b="1" dirty="0" smtClean="0">
                <a:latin typeface="맑은 고딕"/>
                <a:ea typeface="맑은 고딕"/>
              </a:rPr>
              <a:t> -</a:t>
            </a:r>
            <a:r>
              <a:rPr lang="ko-KR" altLang="en-US" sz="1600" b="1" dirty="0" smtClean="0">
                <a:latin typeface="맑은 고딕"/>
                <a:ea typeface="맑은 고딕"/>
              </a:rPr>
              <a:t>따라서</a:t>
            </a:r>
            <a:r>
              <a:rPr lang="en-US" altLang="ko-KR" sz="1600" b="1" dirty="0" smtClean="0">
                <a:latin typeface="맑은 고딕"/>
                <a:ea typeface="맑은 고딕"/>
              </a:rPr>
              <a:t>, </a:t>
            </a:r>
            <a:r>
              <a:rPr lang="ko-KR" altLang="en-US" sz="1600" b="1" dirty="0" smtClean="0">
                <a:latin typeface="맑은 고딕"/>
                <a:ea typeface="맑은 고딕"/>
              </a:rPr>
              <a:t>법인 대표이사와의 계약으로 근로자의 고용 책임이 보다 더 명확해짐에 따라 </a:t>
            </a:r>
            <a:r>
              <a:rPr lang="en-US" altLang="ko-KR" sz="1600" b="1" dirty="0" smtClean="0">
                <a:latin typeface="맑은 고딕"/>
                <a:ea typeface="맑은 고딕"/>
              </a:rPr>
              <a:t>‘</a:t>
            </a:r>
            <a:r>
              <a:rPr lang="ko-KR" altLang="en-US" sz="16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위탁 기간에 한하여 계약</a:t>
            </a:r>
            <a:r>
              <a:rPr lang="en-US" altLang="ko-KR" sz="1600" b="1" dirty="0" smtClean="0">
                <a:latin typeface="맑은 고딕"/>
                <a:ea typeface="맑은 고딕"/>
              </a:rPr>
              <a:t>’</a:t>
            </a:r>
            <a:r>
              <a:rPr lang="ko-KR" altLang="en-US" sz="1600" b="1" dirty="0" smtClean="0">
                <a:latin typeface="맑은 고딕"/>
                <a:ea typeface="맑은 고딕"/>
              </a:rPr>
              <a:t>하는 </a:t>
            </a:r>
            <a:r>
              <a:rPr lang="en-US" altLang="ko-KR" sz="1600" b="1" dirty="0" smtClean="0">
                <a:latin typeface="맑은 고딕"/>
                <a:ea typeface="맑은 고딕"/>
              </a:rPr>
              <a:t>5</a:t>
            </a:r>
            <a:r>
              <a:rPr lang="ko-KR" altLang="en-US" sz="1600" b="1" dirty="0" smtClean="0">
                <a:latin typeface="맑은 고딕"/>
                <a:ea typeface="맑은 고딕"/>
              </a:rPr>
              <a:t>년 계약직 양산 우려</a:t>
            </a:r>
            <a:r>
              <a:rPr lang="en-US" altLang="ko-KR" sz="1600" b="1" dirty="0" smtClean="0">
                <a:latin typeface="맑은 고딕"/>
                <a:ea typeface="맑은 고딕"/>
              </a:rPr>
              <a:t>. </a:t>
            </a:r>
          </a:p>
          <a:p>
            <a:pPr marL="0" indent="0" algn="just" fontAlgn="base">
              <a:buNone/>
            </a:pPr>
            <a:r>
              <a:rPr lang="en-US" altLang="ko-KR" sz="1400" b="1" dirty="0">
                <a:latin typeface="맑은 고딕"/>
                <a:ea typeface="맑은 고딕"/>
              </a:rPr>
              <a:t> </a:t>
            </a:r>
            <a:r>
              <a:rPr lang="en-US" altLang="ko-KR" sz="1400" b="1" dirty="0" smtClean="0">
                <a:latin typeface="맑은 고딕"/>
                <a:ea typeface="맑은 고딕"/>
              </a:rPr>
              <a:t>-2</a:t>
            </a:r>
            <a:r>
              <a:rPr lang="ko-KR" altLang="en-US" sz="1400" b="1" dirty="0" smtClean="0">
                <a:latin typeface="맑은 고딕"/>
                <a:ea typeface="맑은 고딕"/>
              </a:rPr>
              <a:t>년 이상 상근자의 무기계약 전환은 원칙이나 </a:t>
            </a:r>
            <a:r>
              <a:rPr lang="en-US" altLang="ko-KR" sz="1400" b="1" dirty="0" smtClean="0">
                <a:latin typeface="맑은 고딕"/>
                <a:ea typeface="맑은 고딕"/>
              </a:rPr>
              <a:t>‘</a:t>
            </a:r>
            <a:r>
              <a:rPr lang="ko-KR" altLang="en-US" sz="1400" b="1" dirty="0" smtClean="0">
                <a:latin typeface="맑은 고딕"/>
                <a:ea typeface="맑은 고딕"/>
              </a:rPr>
              <a:t>기간이 정해진 한시적 사업</a:t>
            </a:r>
            <a:r>
              <a:rPr lang="en-US" altLang="ko-KR" sz="1400" b="1" dirty="0" smtClean="0">
                <a:latin typeface="맑은 고딕"/>
                <a:ea typeface="맑은 고딕"/>
              </a:rPr>
              <a:t>’</a:t>
            </a:r>
            <a:r>
              <a:rPr lang="ko-KR" altLang="en-US" sz="1400" b="1" dirty="0" smtClean="0">
                <a:latin typeface="맑은 고딕"/>
                <a:ea typeface="맑은 고딕"/>
              </a:rPr>
              <a:t>의 경우 </a:t>
            </a:r>
            <a:r>
              <a:rPr lang="ko-KR" altLang="en-US" sz="1400" b="1" dirty="0" err="1" smtClean="0">
                <a:latin typeface="맑은 고딕"/>
                <a:ea typeface="맑은 고딕"/>
              </a:rPr>
              <a:t>위탁기간에</a:t>
            </a:r>
            <a:r>
              <a:rPr lang="ko-KR" altLang="en-US" sz="1400" b="1" dirty="0" smtClean="0">
                <a:latin typeface="맑은 고딕"/>
                <a:ea typeface="맑은 고딕"/>
              </a:rPr>
              <a:t> 한정한 고용 계약이 가능함</a:t>
            </a:r>
            <a:r>
              <a:rPr lang="en-US" altLang="ko-KR" sz="1400" b="1" dirty="0" smtClean="0">
                <a:latin typeface="맑은 고딕"/>
                <a:ea typeface="맑은 고딕"/>
              </a:rPr>
              <a:t>. </a:t>
            </a:r>
          </a:p>
          <a:p>
            <a:pPr marL="0" indent="0" algn="just" fontAlgn="base">
              <a:buNone/>
            </a:pPr>
            <a:endParaRPr lang="en-US" altLang="ko-KR" sz="16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600" b="1" dirty="0" smtClean="0">
                <a:latin typeface="맑은 고딕"/>
                <a:ea typeface="맑은 고딕"/>
              </a:rPr>
              <a:t>2. </a:t>
            </a:r>
            <a:r>
              <a:rPr lang="ko-KR" altLang="en-US" sz="1600" b="1" dirty="0">
                <a:latin typeface="맑은 고딕"/>
                <a:ea typeface="맑은 고딕"/>
              </a:rPr>
              <a:t>또한 시설 내 </a:t>
            </a:r>
            <a:r>
              <a:rPr lang="ko-KR" altLang="en-US" sz="1600" b="1" dirty="0">
                <a:solidFill>
                  <a:srgbClr val="FF0000"/>
                </a:solidFill>
                <a:latin typeface="맑은 고딕"/>
                <a:ea typeface="맑은 고딕"/>
              </a:rPr>
              <a:t>각종 기간제</a:t>
            </a:r>
            <a:r>
              <a:rPr lang="en-US" altLang="ko-KR" sz="1600" b="1" dirty="0">
                <a:solidFill>
                  <a:srgbClr val="FF0000"/>
                </a:solidFill>
                <a:latin typeface="맑은 고딕"/>
                <a:ea typeface="맑은 고딕"/>
              </a:rPr>
              <a:t>(</a:t>
            </a:r>
            <a:r>
              <a:rPr lang="ko-KR" altLang="en-US" sz="1600" b="1" dirty="0">
                <a:solidFill>
                  <a:srgbClr val="FF0000"/>
                </a:solidFill>
                <a:latin typeface="맑은 고딕"/>
                <a:ea typeface="맑은 고딕"/>
              </a:rPr>
              <a:t>시간강사 등</a:t>
            </a:r>
            <a:r>
              <a:rPr lang="en-US" altLang="ko-KR" sz="1600" b="1" dirty="0">
                <a:solidFill>
                  <a:srgbClr val="FF0000"/>
                </a:solidFill>
                <a:latin typeface="맑은 고딕"/>
                <a:ea typeface="맑은 고딕"/>
              </a:rPr>
              <a:t>) </a:t>
            </a:r>
            <a:r>
              <a:rPr lang="ko-KR" altLang="en-US" sz="1600" b="1" dirty="0">
                <a:solidFill>
                  <a:srgbClr val="FF0000"/>
                </a:solidFill>
                <a:latin typeface="맑은 고딕"/>
                <a:ea typeface="맑은 고딕"/>
              </a:rPr>
              <a:t>계약 및 각종 업체와의 </a:t>
            </a:r>
            <a:r>
              <a:rPr lang="ko-KR" altLang="en-US" sz="1600" b="1" dirty="0" err="1">
                <a:solidFill>
                  <a:srgbClr val="FF0000"/>
                </a:solidFill>
                <a:latin typeface="맑은 고딕"/>
                <a:ea typeface="맑은 고딕"/>
              </a:rPr>
              <a:t>계약시</a:t>
            </a:r>
            <a:r>
              <a:rPr lang="ko-KR" altLang="en-US" sz="1600" b="1" dirty="0">
                <a:solidFill>
                  <a:srgbClr val="FF0000"/>
                </a:solidFill>
                <a:latin typeface="맑은 고딕"/>
                <a:ea typeface="맑은 고딕"/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사업자등록증 </a:t>
            </a:r>
            <a:r>
              <a:rPr lang="ko-KR" altLang="en-US" sz="1600" b="1" dirty="0">
                <a:solidFill>
                  <a:srgbClr val="FF0000"/>
                </a:solidFill>
                <a:latin typeface="맑은 고딕"/>
                <a:ea typeface="맑은 고딕"/>
              </a:rPr>
              <a:t>상의 대표자</a:t>
            </a:r>
            <a:r>
              <a:rPr lang="en-US" altLang="ko-KR" sz="1600" b="1" dirty="0">
                <a:solidFill>
                  <a:srgbClr val="FF0000"/>
                </a:solidFill>
                <a:latin typeface="맑은 고딕"/>
                <a:ea typeface="맑은 고딕"/>
              </a:rPr>
              <a:t>(</a:t>
            </a:r>
            <a:r>
              <a:rPr lang="ko-KR" altLang="en-US" sz="1600" b="1" dirty="0">
                <a:solidFill>
                  <a:srgbClr val="FF0000"/>
                </a:solidFill>
                <a:latin typeface="맑은 고딕"/>
                <a:ea typeface="맑은 고딕"/>
              </a:rPr>
              <a:t>법인대표</a:t>
            </a:r>
            <a:r>
              <a:rPr lang="en-US" altLang="ko-KR" sz="1600" b="1" dirty="0">
                <a:solidFill>
                  <a:srgbClr val="FF0000"/>
                </a:solidFill>
                <a:latin typeface="맑은 고딕"/>
                <a:ea typeface="맑은 고딕"/>
              </a:rPr>
              <a:t>)</a:t>
            </a:r>
            <a:r>
              <a:rPr lang="ko-KR" altLang="en-US" sz="1600" b="1" dirty="0">
                <a:solidFill>
                  <a:srgbClr val="FF0000"/>
                </a:solidFill>
                <a:latin typeface="맑은 고딕"/>
                <a:ea typeface="맑은 고딕"/>
              </a:rPr>
              <a:t>와 계약은 현실적 한계</a:t>
            </a:r>
            <a:r>
              <a:rPr lang="ko-KR" altLang="en-US" sz="1600" b="1" dirty="0">
                <a:latin typeface="맑은 고딕"/>
                <a:ea typeface="맑은 고딕"/>
              </a:rPr>
              <a:t>가 </a:t>
            </a:r>
            <a:r>
              <a:rPr lang="ko-KR" altLang="en-US" sz="1600" b="1" dirty="0" smtClean="0">
                <a:latin typeface="맑은 고딕"/>
                <a:ea typeface="맑은 고딕"/>
              </a:rPr>
              <a:t>있음</a:t>
            </a:r>
            <a:endParaRPr lang="en-US" altLang="ko-KR" sz="1600" b="1" dirty="0" smtClean="0">
              <a:latin typeface="맑은 고딕"/>
              <a:ea typeface="맑은 고딕"/>
            </a:endParaRP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개정안 시행에 따른 문제점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855130"/>
              </p:ext>
            </p:extLst>
          </p:nvPr>
        </p:nvGraphicFramePr>
        <p:xfrm>
          <a:off x="899592" y="3443108"/>
          <a:ext cx="7518969" cy="994003"/>
        </p:xfrm>
        <a:graphic>
          <a:graphicData uri="http://schemas.openxmlformats.org/drawingml/2006/table">
            <a:tbl>
              <a:tblPr/>
              <a:tblGrid>
                <a:gridCol w="7518969">
                  <a:extLst>
                    <a:ext uri="{9D8B030D-6E8A-4147-A177-3AD203B41FA5}">
                      <a16:colId xmlns="" xmlns:a16="http://schemas.microsoft.com/office/drawing/2014/main" val="3447657644"/>
                    </a:ext>
                  </a:extLst>
                </a:gridCol>
              </a:tblGrid>
              <a:tr h="9940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&lt;</a:t>
                      </a:r>
                      <a:r>
                        <a:rPr lang="ko-KR" altLang="en-US" sz="16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시설 위탁법인 </a:t>
                      </a:r>
                      <a:r>
                        <a:rPr lang="ko-KR" altLang="en-US" sz="1600" b="1" kern="100" spc="-1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변경시</a:t>
                      </a:r>
                      <a:r>
                        <a:rPr lang="en-US" altLang="ko-KR" sz="16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6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근로자 본인이 선택할 수 있는 경우의 수</a:t>
                      </a:r>
                      <a:r>
                        <a:rPr lang="en-US" altLang="ko-KR" sz="16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endParaRPr lang="ko-KR" altLang="en-US" sz="1600" b="1" kern="100" spc="-1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현행</a:t>
                      </a: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(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선택</a:t>
                      </a: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400" b="1" kern="100" spc="-1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현기관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kern="100" spc="-1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계속근무</a:t>
                      </a:r>
                      <a:r>
                        <a:rPr lang="en-US" altLang="ko-KR" sz="14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고용승계</a:t>
                      </a:r>
                      <a:r>
                        <a:rPr lang="en-US" altLang="ko-KR" sz="14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  </a:t>
                      </a: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선택</a:t>
                      </a: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퇴사</a:t>
                      </a: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endParaRPr lang="ko-KR" altLang="en-US" sz="1400" b="1" kern="100" spc="-1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개선안 적용</a:t>
                      </a: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(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선택</a:t>
                      </a: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400" b="1" kern="100" spc="-1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현기관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kern="100" spc="-1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계속근무</a:t>
                      </a:r>
                      <a:r>
                        <a:rPr lang="en-US" altLang="ko-KR" sz="14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고용승계</a:t>
                      </a:r>
                      <a:r>
                        <a:rPr lang="en-US" altLang="ko-KR" sz="14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  (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선택</a:t>
                      </a:r>
                      <a:r>
                        <a:rPr lang="en-US" altLang="ko-KR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400" b="1" kern="100" spc="-1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퇴사</a:t>
                      </a:r>
                      <a:r>
                        <a:rPr lang="en-US" altLang="ko-KR" sz="1400" b="1" kern="100" spc="-1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  </a:t>
                      </a:r>
                      <a:r>
                        <a:rPr lang="en-US" altLang="ko-KR" sz="1400" b="1" kern="100" spc="-13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100" spc="-13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선택</a:t>
                      </a:r>
                      <a:r>
                        <a:rPr lang="en-US" altLang="ko-KR" sz="1400" b="1" kern="100" spc="-13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400" b="1" kern="100" spc="-13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 법인 </a:t>
                      </a:r>
                      <a:r>
                        <a:rPr lang="ko-KR" altLang="en-US" sz="1400" b="1" kern="100" spc="-13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고용유지 요구</a:t>
                      </a:r>
                      <a:r>
                        <a:rPr lang="en-US" altLang="ko-KR" sz="1400" b="1" kern="100" spc="-13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b="1" kern="100" spc="-130" dirty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400" b="1" kern="100" spc="-13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91128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145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5" name="모서리가 둥근 직사각형 4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모서리가 둥근 직사각형 5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고용보험요율 증가 등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예산 부담</a:t>
            </a:r>
            <a:endParaRPr lang="en-US" sz="1900" b="1" u="sng" dirty="0">
              <a:solidFill>
                <a:srgbClr val="FFC000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개정안 시행에 따른 문제점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sp>
        <p:nvSpPr>
          <p:cNvPr id="11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3684272"/>
          </a:xfrm>
        </p:spPr>
        <p:txBody>
          <a:bodyPr>
            <a:noAutofit/>
          </a:bodyPr>
          <a:lstStyle/>
          <a:p>
            <a:pPr marL="0" indent="0" algn="just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 산하시설 직원들이 법인과 직접 근로계약 할 경우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직원 수 증가에 따라</a:t>
            </a:r>
            <a:r>
              <a:rPr lang="en-US" altLang="ko-KR" sz="1800" b="1" dirty="0" smtClean="0">
                <a:latin typeface="맑은 고딕"/>
                <a:ea typeface="맑은 고딕"/>
              </a:rPr>
              <a:t>     </a:t>
            </a:r>
            <a:r>
              <a:rPr lang="ko-KR" altLang="en-US" sz="1800" b="1" u="sng" dirty="0" err="1" smtClean="0">
                <a:solidFill>
                  <a:srgbClr val="FF0000"/>
                </a:solidFill>
                <a:latin typeface="맑은 고딕"/>
                <a:ea typeface="맑은 고딕"/>
              </a:rPr>
              <a:t>고용보험요율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장애인의무고용률이 증가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현재 일부에만 적용되던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법인기준</a:t>
            </a:r>
            <a:r>
              <a:rPr lang="en-US" altLang="ko-KR" sz="1800" b="1" dirty="0" smtClean="0">
                <a:latin typeface="맑은 고딕"/>
                <a:ea typeface="맑은 고딕"/>
              </a:rPr>
              <a:t>     </a:t>
            </a:r>
            <a:r>
              <a:rPr lang="ko-KR" altLang="en-US" sz="1800" b="1" dirty="0" smtClean="0">
                <a:latin typeface="맑은 고딕"/>
                <a:ea typeface="맑은 고딕"/>
              </a:rPr>
              <a:t>직원 수 산정이 예외 없이 모든 법인에 적용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</a:p>
          <a:p>
            <a:pPr marL="0" indent="0" algn="just" fontAlgn="base">
              <a:lnSpc>
                <a:spcPct val="150000"/>
              </a:lnSpc>
              <a:buNone/>
            </a:pPr>
            <a:endParaRPr lang="en-US" altLang="ko-KR" sz="500" b="1" dirty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buNone/>
            </a:pP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buNone/>
            </a:pPr>
            <a:endParaRPr lang="en-US" altLang="ko-KR" sz="1800" b="1" dirty="0">
              <a:latin typeface="맑은 고딕"/>
              <a:ea typeface="맑은 고딕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940399"/>
              </p:ext>
            </p:extLst>
          </p:nvPr>
        </p:nvGraphicFramePr>
        <p:xfrm>
          <a:off x="676352" y="4005064"/>
          <a:ext cx="7928096" cy="1531998"/>
        </p:xfrm>
        <a:graphic>
          <a:graphicData uri="http://schemas.openxmlformats.org/drawingml/2006/table">
            <a:tbl>
              <a:tblPr/>
              <a:tblGrid>
                <a:gridCol w="79280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531998"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관련</a:t>
                      </a: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고용보험 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인상</a:t>
                      </a:r>
                      <a:r>
                        <a:rPr lang="en-US" altLang="ko-KR" sz="14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장애인의무고용 등은 사회복지의 철학에 비추어 볼 때 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긍정적 측면이</a:t>
                      </a:r>
                      <a:r>
                        <a:rPr lang="en-US" altLang="ko-KR" sz="14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있으며 사회복지시설이 적극 선도해야 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할 사항 임</a:t>
                      </a: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. </a:t>
                      </a:r>
                      <a:endParaRPr lang="ko-KR" altLang="en-US" sz="1800" b="1" kern="10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just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다만</a:t>
                      </a: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별도</a:t>
                      </a: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또는 추가</a:t>
                      </a:r>
                      <a:r>
                        <a:rPr lang="en-US" altLang="ko-KR" sz="1400" b="1" kern="10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예산 지원이 현실화 되지 않은 </a:t>
                      </a:r>
                      <a:r>
                        <a:rPr lang="ko-KR" altLang="en-US" sz="1400" b="1" kern="10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상황에서의 변화는 시설운영에 </a:t>
                      </a:r>
                      <a:r>
                        <a:rPr lang="ko-KR" altLang="en-US" sz="1400" b="1" kern="10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큰 부담으로 작용</a:t>
                      </a:r>
                      <a:endParaRPr lang="ko-KR" altLang="en-US" sz="1400" b="1" kern="10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48735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2636912"/>
            <a:ext cx="8136904" cy="792088"/>
          </a:xfrm>
        </p:spPr>
        <p:txBody>
          <a:bodyPr>
            <a:noAutofit/>
          </a:bodyPr>
          <a:lstStyle/>
          <a:p>
            <a:pPr algn="ctr"/>
            <a: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3500" dirty="0" smtClean="0"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sz="4000" dirty="0" smtClean="0">
                <a:latin typeface="나눔고딕 ExtraBold" pitchFamily="50" charset="-127"/>
                <a:ea typeface="나눔고딕 ExtraBold" pitchFamily="50" charset="-127"/>
              </a:rPr>
              <a:t>대안 모색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768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대안 모색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25263" y="1783235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법인의 책무성과 공공성 강화를 위한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지원 방안 마련</a:t>
            </a:r>
            <a:endParaRPr lang="en-US" sz="1900" b="1" u="sng" dirty="0">
              <a:solidFill>
                <a:srgbClr val="FFC000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522832" y="2564904"/>
            <a:ext cx="8448804" cy="3684272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법인의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책무성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공공성 강화는 거부할 수 없는 시대적 요구임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en-US" altLang="ko-KR" sz="1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그럼에도 법인의 예산이나 인력 구조가 이번 지침 개정안을 수용하기에는 무리인 법인이 다수인 것이 현실 임</a:t>
            </a: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 -</a:t>
            </a:r>
            <a:r>
              <a:rPr lang="ko-KR" altLang="en-US" sz="1800" b="1" dirty="0" smtClean="0">
                <a:latin typeface="맑은 고딕"/>
                <a:ea typeface="맑은 고딕"/>
              </a:rPr>
              <a:t>따라서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 스스로도 이를 극복하기 위한 자성과 노력이 필요하지만 정부 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원의 법인 지원 방안이 마련되어야 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구체적으로는 시설을 운영하는 법인에 한하여 일정한 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예산 지원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(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시설 관리 예산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)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과 행정지도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컨설팅</a:t>
            </a:r>
            <a:r>
              <a:rPr lang="ko-KR" altLang="en-US" sz="1800" b="1" dirty="0" smtClean="0">
                <a:latin typeface="맑은 고딕"/>
                <a:ea typeface="맑은 고딕"/>
              </a:rPr>
              <a:t> 등을 시행하여 중장기적 계획의 법인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건실화를</a:t>
            </a:r>
            <a:r>
              <a:rPr lang="ko-KR" altLang="en-US" sz="1800" b="1" dirty="0" smtClean="0">
                <a:latin typeface="맑은 고딕"/>
                <a:ea typeface="맑은 고딕"/>
              </a:rPr>
              <a:t> 유도해야 할 것임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  <a:r>
              <a:rPr lang="ko-KR" altLang="en-US" sz="1800" b="1" dirty="0" smtClean="0">
                <a:latin typeface="맑은 고딕"/>
                <a:ea typeface="맑은 고딕"/>
              </a:rPr>
              <a:t>또한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서울시의 </a:t>
            </a:r>
            <a:r>
              <a:rPr lang="en-US" altLang="ko-KR" sz="1800" b="1" dirty="0" smtClean="0">
                <a:latin typeface="맑은 고딕"/>
                <a:ea typeface="맑은 고딕"/>
              </a:rPr>
              <a:t>‘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법인인증제</a:t>
            </a:r>
            <a:r>
              <a:rPr lang="en-US" altLang="ko-KR" sz="1800" b="1" dirty="0" smtClean="0">
                <a:latin typeface="맑은 고딕"/>
                <a:ea typeface="맑은 고딕"/>
              </a:rPr>
              <a:t>’</a:t>
            </a:r>
            <a:r>
              <a:rPr lang="ko-KR" altLang="en-US" sz="1800" b="1" dirty="0" smtClean="0">
                <a:latin typeface="맑은 고딕"/>
                <a:ea typeface="맑은 고딕"/>
              </a:rPr>
              <a:t>와 같은 구체적 인증 장치 필요</a:t>
            </a: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en-US" altLang="ko-KR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8973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대안 모색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법인의 책무성과 공공성 강화를 위한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지원 방안 마련</a:t>
            </a:r>
            <a:endParaRPr lang="en-US" sz="1900" b="1" u="sng" dirty="0">
              <a:solidFill>
                <a:srgbClr val="FFC000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371668" y="2433359"/>
            <a:ext cx="8448804" cy="3684272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>
                <a:latin typeface="맑은 고딕"/>
                <a:ea typeface="맑은 고딕"/>
              </a:rPr>
              <a:t>이번 </a:t>
            </a:r>
            <a:r>
              <a:rPr lang="ko-KR" altLang="en-US" sz="1800" b="1" dirty="0" smtClean="0">
                <a:latin typeface="맑은 고딕"/>
                <a:ea typeface="맑은 고딕"/>
              </a:rPr>
              <a:t>개정안이 </a:t>
            </a:r>
            <a:r>
              <a:rPr lang="ko-KR" altLang="en-US" sz="1800" b="1" dirty="0">
                <a:latin typeface="맑은 고딕"/>
                <a:ea typeface="맑은 고딕"/>
              </a:rPr>
              <a:t>시행되면 법인</a:t>
            </a:r>
            <a:r>
              <a:rPr lang="en-US" altLang="ko-KR" sz="1800" b="1" dirty="0">
                <a:latin typeface="맑은 고딕"/>
                <a:ea typeface="맑은 고딕"/>
              </a:rPr>
              <a:t>-</a:t>
            </a:r>
            <a:r>
              <a:rPr lang="ko-KR" altLang="en-US" sz="1800" b="1" dirty="0" smtClean="0">
                <a:latin typeface="맑은 고딕"/>
                <a:ea typeface="맑은 고딕"/>
              </a:rPr>
              <a:t>시설 간의 </a:t>
            </a:r>
            <a:r>
              <a:rPr lang="ko-KR" altLang="en-US" sz="1800" b="1" dirty="0">
                <a:latin typeface="맑은 고딕"/>
                <a:ea typeface="맑은 고딕"/>
              </a:rPr>
              <a:t>인사이동이 현재보다 빈번하게 이루어질 </a:t>
            </a:r>
            <a:r>
              <a:rPr lang="ko-KR" altLang="en-US" sz="1800" b="1" dirty="0" smtClean="0">
                <a:latin typeface="맑은 고딕"/>
                <a:ea typeface="맑은 고딕"/>
              </a:rPr>
              <a:t>것으로 예상 됨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</a:p>
          <a:p>
            <a:pPr marL="0" indent="0" algn="just" fontAlgn="base"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  -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현재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경력인정 범위에 의하면 법인 경력은 </a:t>
            </a:r>
            <a:r>
              <a:rPr lang="en-US" altLang="ko-KR" sz="1800" b="1" dirty="0" smtClean="0">
                <a:latin typeface="맑은 고딕"/>
                <a:ea typeface="맑은 고딕"/>
              </a:rPr>
              <a:t>80%</a:t>
            </a:r>
            <a:r>
              <a:rPr lang="ko-KR" altLang="en-US" sz="1800" b="1" dirty="0" smtClean="0">
                <a:latin typeface="맑은 고딕"/>
                <a:ea typeface="맑은 고딕"/>
              </a:rPr>
              <a:t>로 제한하고 있어 향후 경력 산정의 불편함</a:t>
            </a:r>
            <a:r>
              <a:rPr lang="en-US" altLang="ko-KR" sz="1800" b="1" dirty="0">
                <a:latin typeface="맑은 고딕"/>
                <a:ea typeface="맑은 고딕"/>
              </a:rPr>
              <a:t>, </a:t>
            </a:r>
            <a:r>
              <a:rPr lang="ko-KR" altLang="en-US" sz="1800" b="1" dirty="0">
                <a:latin typeface="맑은 고딕"/>
                <a:ea typeface="맑은 고딕"/>
              </a:rPr>
              <a:t>형평성 등의 문제가 </a:t>
            </a:r>
            <a:r>
              <a:rPr lang="ko-KR" altLang="en-US" sz="1800" b="1" dirty="0" smtClean="0">
                <a:latin typeface="맑은 고딕"/>
                <a:ea typeface="맑은 고딕"/>
              </a:rPr>
              <a:t>다수 발생할 것임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-</a:t>
            </a:r>
            <a:r>
              <a:rPr lang="ko-KR" altLang="en-US" sz="1800" b="1" dirty="0" smtClean="0">
                <a:latin typeface="맑은 고딕"/>
                <a:ea typeface="맑은 고딕"/>
              </a:rPr>
              <a:t>시설운영안내 </a:t>
            </a:r>
            <a:r>
              <a:rPr lang="ko-KR" altLang="en-US" sz="1800" b="1" dirty="0">
                <a:latin typeface="맑은 고딕"/>
                <a:ea typeface="맑은 고딕"/>
              </a:rPr>
              <a:t>경력 인정의 범위</a:t>
            </a:r>
            <a:r>
              <a:rPr lang="en-US" altLang="ko-KR" sz="1800" b="1" dirty="0">
                <a:latin typeface="맑은 고딕"/>
                <a:ea typeface="맑은 고딕"/>
              </a:rPr>
              <a:t>(</a:t>
            </a:r>
            <a:r>
              <a:rPr lang="ko-KR" altLang="en-US" sz="1800" b="1" dirty="0">
                <a:latin typeface="맑은 고딕"/>
                <a:ea typeface="맑은 고딕"/>
              </a:rPr>
              <a:t>너</a:t>
            </a:r>
            <a:r>
              <a:rPr lang="en-US" altLang="ko-KR" sz="1800" b="1" dirty="0">
                <a:latin typeface="맑은 고딕"/>
                <a:ea typeface="맑은 고딕"/>
              </a:rPr>
              <a:t>, </a:t>
            </a:r>
            <a:r>
              <a:rPr lang="ko-KR" altLang="en-US" sz="1800" b="1" dirty="0">
                <a:latin typeface="맑은 고딕"/>
                <a:ea typeface="맑은 고딕"/>
              </a:rPr>
              <a:t>버 항</a:t>
            </a:r>
            <a:r>
              <a:rPr lang="en-US" altLang="ko-KR" sz="1800" b="1" dirty="0">
                <a:latin typeface="맑은 고딕"/>
                <a:ea typeface="맑은 고딕"/>
              </a:rPr>
              <a:t>)</a:t>
            </a:r>
            <a:r>
              <a:rPr lang="ko-KR" altLang="en-US" sz="1800" b="1" dirty="0">
                <a:latin typeface="맑은 고딕"/>
                <a:ea typeface="맑은 고딕"/>
              </a:rPr>
              <a:t>의 내용에 의하면 굳이 시설과 법인의 경력을 차별해야 할 논거가 </a:t>
            </a:r>
            <a:r>
              <a:rPr lang="ko-KR" altLang="en-US" sz="1800" b="1" dirty="0" smtClean="0">
                <a:latin typeface="맑은 고딕"/>
                <a:ea typeface="맑은 고딕"/>
              </a:rPr>
              <a:t>없음 </a:t>
            </a:r>
            <a:endParaRPr lang="ko-KR" altLang="en-US" sz="1800" b="1" dirty="0"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800" b="1" dirty="0" smtClean="0">
              <a:solidFill>
                <a:srgbClr val="FF0000"/>
              </a:solidFill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800" b="1" dirty="0" smtClean="0">
              <a:solidFill>
                <a:srgbClr val="FF0000"/>
              </a:solidFill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800" b="1" dirty="0">
              <a:solidFill>
                <a:srgbClr val="FF0000"/>
              </a:solidFill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endParaRPr lang="en-US" altLang="ko-KR" sz="1800" b="1" dirty="0" smtClean="0">
              <a:solidFill>
                <a:srgbClr val="FF0000"/>
              </a:solidFill>
              <a:latin typeface="맑은 고딕"/>
              <a:ea typeface="맑은 고딕"/>
            </a:endParaRPr>
          </a:p>
          <a:p>
            <a:pPr marL="0" indent="0" algn="just" fontAlgn="base">
              <a:buNone/>
            </a:pPr>
            <a:r>
              <a:rPr lang="en-US" altLang="ko-KR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따라서</a:t>
            </a:r>
            <a:r>
              <a:rPr lang="en-US" altLang="ko-KR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시설운영안내에 명시된 </a:t>
            </a:r>
            <a:r>
              <a:rPr lang="en-US" altLang="ko-KR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‘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너</a:t>
            </a:r>
            <a:r>
              <a:rPr lang="en-US" altLang="ko-KR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,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버</a:t>
            </a:r>
            <a:r>
              <a:rPr lang="en-US" altLang="ko-KR" sz="1800" b="1" dirty="0">
                <a:solidFill>
                  <a:srgbClr val="FF0000"/>
                </a:solidFill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항에 해당하는 모든 법인의 근무 경력을 </a:t>
            </a:r>
            <a:r>
              <a:rPr lang="en-US" altLang="ko-KR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100%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인정하는 전향적인 지침 개정이 필요함</a:t>
            </a:r>
            <a:endParaRPr lang="ko-KR" altLang="en-US" sz="1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7406"/>
              </p:ext>
            </p:extLst>
          </p:nvPr>
        </p:nvGraphicFramePr>
        <p:xfrm>
          <a:off x="655546" y="4437112"/>
          <a:ext cx="7992888" cy="1178814"/>
        </p:xfrm>
        <a:graphic>
          <a:graphicData uri="http://schemas.openxmlformats.org/drawingml/2006/table">
            <a:tbl>
              <a:tblPr/>
              <a:tblGrid>
                <a:gridCol w="7992888">
                  <a:extLst>
                    <a:ext uri="{9D8B030D-6E8A-4147-A177-3AD203B41FA5}">
                      <a16:colId xmlns="" xmlns:a16="http://schemas.microsoft.com/office/drawing/2014/main" val="1990592983"/>
                    </a:ext>
                  </a:extLst>
                </a:gridCol>
              </a:tblGrid>
              <a:tr h="11521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100" spc="0" dirty="0" smtClea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&lt;</a:t>
                      </a:r>
                      <a:r>
                        <a:rPr lang="ko-KR" altLang="en-US" sz="1500" b="1" kern="100" spc="0" dirty="0" smtClea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현행</a:t>
                      </a:r>
                      <a:r>
                        <a:rPr lang="en-US" altLang="ko-KR" sz="1500" b="1" kern="100" spc="0" dirty="0" smtClea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en-US" altLang="ko-KR" sz="1500" b="1" kern="100" spc="0" baseline="0" dirty="0" smtClea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500" b="1" kern="100" spc="0" baseline="0" dirty="0" smtClea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 경력 인정 범위 </a:t>
                      </a:r>
                      <a:r>
                        <a:rPr lang="en-US" altLang="ko-KR" sz="1500" b="1" kern="100" spc="0" baseline="0" dirty="0" smtClea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80%&gt;</a:t>
                      </a:r>
                      <a:endParaRPr lang="en-US" altLang="ko-KR" sz="1500" b="1" kern="100" spc="0" dirty="0" smtClean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너</a:t>
                      </a:r>
                      <a:r>
                        <a:rPr lang="en-US" altLang="ko-KR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민법 제</a:t>
                      </a:r>
                      <a:r>
                        <a:rPr lang="en-US" altLang="ko-KR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  <a:r>
                        <a:rPr lang="ko-KR" altLang="en-US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조에 따라 보건복지부장관의 허가를 받아 설립된 법인으로서 사회복지사업법 제</a:t>
                      </a:r>
                      <a:r>
                        <a:rPr lang="en-US" altLang="ko-KR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조의 사회복지사업을 수행하는 사단</a:t>
                      </a:r>
                      <a:r>
                        <a:rPr lang="en-US" altLang="ko-KR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재단법인에서 직원으로 상근한 </a:t>
                      </a:r>
                      <a:r>
                        <a:rPr lang="ko-KR" altLang="en-US" sz="15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</a:t>
                      </a:r>
                      <a:endParaRPr lang="ko-KR" altLang="en-US" sz="1500" b="1" kern="10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</a:t>
                      </a:r>
                      <a:r>
                        <a:rPr lang="en-US" altLang="ko-KR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사회복지사업법 제</a:t>
                      </a:r>
                      <a:r>
                        <a:rPr lang="en-US" altLang="ko-KR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500" b="1" kern="10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조에 따라 설립된 사회복지법인에서 직원의 자격으로 채용되어 근무한 </a:t>
                      </a:r>
                      <a:r>
                        <a:rPr lang="ko-KR" altLang="en-US" sz="1500" b="1" kern="10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</a:t>
                      </a:r>
                      <a:endParaRPr lang="ko-KR" altLang="en-US" sz="1500" b="1" kern="10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7762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04348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대안 모색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84638" y="1760657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76352" y="1961693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개정안 시행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유예기간 연장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 필요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>
            <a:spLocks noGrp="1"/>
          </p:cNvSpPr>
          <p:nvPr>
            <p:ph sz="quarter" idx="1"/>
          </p:nvPr>
        </p:nvSpPr>
        <p:spPr>
          <a:xfrm>
            <a:off x="450155" y="2625048"/>
            <a:ext cx="8448804" cy="1740056"/>
          </a:xfrm>
        </p:spPr>
        <p:txBody>
          <a:bodyPr>
            <a:noAutofit/>
          </a:bodyPr>
          <a:lstStyle/>
          <a:p>
            <a:pPr marL="0" indent="0" algn="just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 개정안의 시행이 </a:t>
            </a:r>
            <a:r>
              <a:rPr lang="en-US" altLang="ko-KR" sz="1800" b="1" dirty="0" smtClean="0">
                <a:latin typeface="맑은 고딕"/>
                <a:ea typeface="맑은 고딕"/>
              </a:rPr>
              <a:t>2020.01.01</a:t>
            </a:r>
            <a:r>
              <a:rPr lang="ko-KR" altLang="en-US" sz="1800" b="1" dirty="0" smtClean="0">
                <a:latin typeface="맑은 고딕"/>
                <a:ea typeface="맑은 고딕"/>
              </a:rPr>
              <a:t>자 인바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개정안 시행을 위한 법인의 행정력 강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화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인력 충원 등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가 필수 임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buNone/>
            </a:pPr>
            <a:endParaRPr lang="en-US" altLang="ko-KR" sz="5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따라서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현 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1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년 유예기간을 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3~5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년 정도</a:t>
            </a:r>
            <a:r>
              <a:rPr lang="ko-KR" altLang="en-US" sz="1800" b="1" dirty="0" smtClean="0">
                <a:latin typeface="맑은 고딕"/>
                <a:ea typeface="맑은 고딕"/>
              </a:rPr>
              <a:t>로 하고 </a:t>
            </a:r>
            <a:r>
              <a:rPr lang="ko-KR" altLang="en-US" sz="18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현장과 충분히 논의를 거쳐 현실적 시행의 문제점을 보완하여 추진</a:t>
            </a:r>
            <a:r>
              <a:rPr lang="ko-KR" altLang="en-US" sz="1800" b="1" dirty="0" smtClean="0">
                <a:latin typeface="맑은 고딕"/>
                <a:ea typeface="맑은 고딕"/>
              </a:rPr>
              <a:t>하는 방안 모색 필요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buNone/>
            </a:pP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실재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유예기간이 충분하면 법인 차원의 입장에 따라 법인 사무국 강화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사업조정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 해산 등 선택의 기회 필요</a:t>
            </a:r>
            <a:endParaRPr lang="en-US" altLang="ko-KR" sz="1800" b="1" dirty="0"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en-US" altLang="ko-KR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66107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20136" y="1570158"/>
            <a:ext cx="8159337" cy="649304"/>
            <a:chOff x="1554429" y="2000620"/>
            <a:chExt cx="1722066" cy="1980220"/>
          </a:xfrm>
        </p:grpSpPr>
        <p:sp>
          <p:nvSpPr>
            <p:cNvPr id="5" name="모서리가 둥근 직사각형 4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모서리가 둥근 직사각형 5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571225" y="1743874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법인의 중앙집권 구조를 지역별</a:t>
            </a:r>
            <a:r>
              <a:rPr lang="en-US" altLang="ko-KR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, 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영역별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분권화 유도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 필요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8" name="내용 개체 틀 2"/>
          <p:cNvSpPr txBox="1">
            <a:spLocks/>
          </p:cNvSpPr>
          <p:nvPr/>
        </p:nvSpPr>
        <p:spPr>
          <a:xfrm>
            <a:off x="323528" y="2420888"/>
            <a:ext cx="8448804" cy="3384081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1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1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1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1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1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1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1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1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lnSpc>
                <a:spcPct val="150000"/>
              </a:lnSpc>
              <a:spcBef>
                <a:spcPts val="600"/>
              </a:spcBef>
              <a:buFont typeface="Wingdings"/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 우리나라 대부분의 종교계 법인은 중앙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본부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에서 전국을 포괄하고 있음</a:t>
            </a:r>
            <a:r>
              <a:rPr lang="en-US" altLang="ko-KR" sz="1800" b="1" dirty="0" smtClean="0">
                <a:latin typeface="맑은 고딕"/>
                <a:ea typeface="맑은 고딕"/>
              </a:rPr>
              <a:t>. </a:t>
            </a:r>
            <a:r>
              <a:rPr lang="ko-KR" altLang="en-US" sz="1800" b="1" dirty="0" smtClean="0">
                <a:latin typeface="맑은 고딕"/>
                <a:ea typeface="맑은 고딕"/>
              </a:rPr>
              <a:t>이</a:t>
            </a:r>
            <a:r>
              <a:rPr lang="en-US" altLang="ko-KR" sz="1800" b="1" dirty="0" smtClean="0">
                <a:latin typeface="맑은 고딕"/>
                <a:ea typeface="맑은 고딕"/>
              </a:rPr>
              <a:t> 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번 개정안을 효율적으로 대처하기 위해서는 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지역별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영역별로 법인을 분리</a:t>
            </a:r>
            <a:r>
              <a:rPr lang="ko-KR" altLang="en-US" sz="1800" b="1" dirty="0" smtClean="0">
                <a:latin typeface="맑은 고딕"/>
                <a:ea typeface="맑은 고딕"/>
              </a:rPr>
              <a:t>할</a:t>
            </a:r>
            <a:r>
              <a:rPr lang="en-US" altLang="ko-KR" sz="1800" b="1" dirty="0" smtClean="0">
                <a:latin typeface="맑은 고딕"/>
                <a:ea typeface="맑은 고딕"/>
              </a:rPr>
              <a:t>  </a:t>
            </a:r>
            <a:r>
              <a:rPr lang="ko-KR" altLang="en-US" sz="1800" b="1" dirty="0" smtClean="0">
                <a:latin typeface="맑은 고딕"/>
                <a:ea typeface="맑은 고딕"/>
              </a:rPr>
              <a:t>필요가 있음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spcBef>
                <a:spcPts val="600"/>
              </a:spcBef>
              <a:buFont typeface="Wingdings"/>
              <a:buNone/>
            </a:pPr>
            <a:endParaRPr lang="en-US" altLang="ko-KR" sz="500" b="1" dirty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이에 정부는 효율적 시설 운영을 목적으로 지역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영역별로 법인을 하는 경우</a:t>
            </a:r>
            <a:r>
              <a:rPr lang="en-US" altLang="ko-KR" sz="1800" b="1" dirty="0" smtClean="0">
                <a:latin typeface="맑은 고딕"/>
                <a:ea typeface="맑은 고딕"/>
              </a:rPr>
              <a:t>  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‘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법인설립 요건을 대폭 완화</a:t>
            </a:r>
            <a:r>
              <a:rPr lang="en-US" altLang="ko-KR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’</a:t>
            </a:r>
            <a:r>
              <a:rPr lang="ko-KR" altLang="en-US" sz="1800" b="1" dirty="0" smtClean="0">
                <a:latin typeface="맑은 고딕"/>
                <a:ea typeface="맑은 고딕"/>
              </a:rPr>
              <a:t>하여 법인의 지속적 복지사업 참여를 유도해야 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spcBef>
                <a:spcPts val="600"/>
              </a:spcBef>
              <a:buNone/>
            </a:pPr>
            <a:endParaRPr lang="en-US" altLang="ko-KR" sz="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marL="0" indent="0" algn="just" fontAlgn="base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이 경우 중앙법인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smtClean="0">
                <a:latin typeface="맑은 고딕"/>
                <a:ea typeface="맑은 고딕"/>
              </a:rPr>
              <a:t>본부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은 고유 목적 사업을 수행하고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지역법인은</a:t>
            </a:r>
            <a:r>
              <a:rPr lang="ko-KR" altLang="en-US" sz="1800" b="1" dirty="0" smtClean="0">
                <a:latin typeface="맑은 고딕"/>
                <a:ea typeface="맑은 고딕"/>
              </a:rPr>
              <a:t> 시설 운영 중심으로 사업을 수행하되 중앙과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지역법인은</a:t>
            </a:r>
            <a:r>
              <a:rPr lang="ko-KR" altLang="en-US" sz="1800" b="1" dirty="0" smtClean="0">
                <a:latin typeface="맑은 고딕"/>
                <a:ea typeface="맑은 고딕"/>
              </a:rPr>
              <a:t> 협의체 형태로 법인의 철학과 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비전등을</a:t>
            </a:r>
            <a:r>
              <a:rPr lang="ko-KR" altLang="en-US" sz="1800" b="1" dirty="0" smtClean="0">
                <a:latin typeface="맑은 고딕"/>
                <a:ea typeface="맑은 고딕"/>
              </a:rPr>
              <a:t> 공유하면 됨</a:t>
            </a: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대안 모색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15512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37738" y="332656"/>
            <a:ext cx="7790645" cy="7521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대안 모색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79512" y="1772816"/>
            <a:ext cx="8159337" cy="649304"/>
            <a:chOff x="1554429" y="2000620"/>
            <a:chExt cx="1722066" cy="1980220"/>
          </a:xfrm>
        </p:grpSpPr>
        <p:sp>
          <p:nvSpPr>
            <p:cNvPr id="6" name="모서리가 둥근 직사각형 5"/>
            <p:cNvSpPr/>
            <p:nvPr userDrawn="1"/>
          </p:nvSpPr>
          <p:spPr>
            <a:xfrm>
              <a:off x="1554429" y="2000620"/>
              <a:ext cx="1722066" cy="1980220"/>
            </a:xfrm>
            <a:prstGeom prst="roundRect">
              <a:avLst>
                <a:gd name="adj" fmla="val 6095"/>
              </a:avLst>
            </a:prstGeom>
            <a:gradFill flip="none" rotWithShape="1">
              <a:gsLst>
                <a:gs pos="0">
                  <a:srgbClr val="E1DFE0"/>
                </a:gs>
                <a:gs pos="100000">
                  <a:srgbClr val="F9FDFF"/>
                </a:gs>
              </a:gsLst>
              <a:lin ang="8100000" scaled="1"/>
              <a:tileRect/>
            </a:gradFill>
            <a:ln w="15875">
              <a:solidFill>
                <a:schemeClr val="bg1"/>
              </a:solidFill>
            </a:ln>
            <a:effectLst>
              <a:outerShdw blurRad="330200" dist="190500" dir="8100000" sx="97000" sy="97000" algn="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 userDrawn="1"/>
          </p:nvSpPr>
          <p:spPr>
            <a:xfrm>
              <a:off x="1604701" y="2214545"/>
              <a:ext cx="1621523" cy="1540574"/>
            </a:xfrm>
            <a:prstGeom prst="roundRect">
              <a:avLst>
                <a:gd name="adj" fmla="val 6095"/>
              </a:avLst>
            </a:prstGeom>
            <a:solidFill>
              <a:schemeClr val="accent1">
                <a:lumMod val="50000"/>
              </a:schemeClr>
            </a:solidFill>
            <a:ln w="1270">
              <a:solidFill>
                <a:schemeClr val="bg1"/>
              </a:solidFill>
            </a:ln>
            <a:effectLst>
              <a:innerShdw blurRad="139700" dist="635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71226" y="1973852"/>
            <a:ext cx="7457158" cy="29238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fontAlgn="auto">
              <a:spcAft>
                <a:spcPts val="0"/>
              </a:spcAft>
              <a:defRPr/>
            </a:pP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▶ 휴면 사회복지법인의 </a:t>
            </a:r>
            <a:r>
              <a:rPr lang="ko-KR" altLang="en-US" sz="1900" b="1" u="sng" dirty="0" smtClean="0">
                <a:solidFill>
                  <a:srgbClr val="FFC000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출구 전략 </a:t>
            </a:r>
            <a:r>
              <a:rPr lang="ko-KR" altLang="en-US" sz="1900" b="1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  <a:cs typeface="Tahoma" panose="020B0604030504040204" pitchFamily="34" charset="0"/>
              </a:rPr>
              <a:t>필요</a:t>
            </a:r>
            <a:endParaRPr lang="en-US" sz="1900" b="1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345029" y="2637207"/>
            <a:ext cx="8448804" cy="1740056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1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1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1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1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1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1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1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1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Wingdings"/>
              <a:buNone/>
            </a:pPr>
            <a:r>
              <a:rPr lang="en-US" altLang="ko-KR" sz="1800" b="1" dirty="0" smtClean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 개선안 시행으로 재정능력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행정능력이 부족한 일부 소형법인의 경우 사업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Font typeface="Wingdings"/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포기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퇴출이 가속화 될 가능성이 농후 함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Font typeface="Wingdings"/>
              <a:buNone/>
            </a:pPr>
            <a:endParaRPr lang="en-US" altLang="ko-KR" sz="500" b="1" dirty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현재 일부 사회복지법인의 경우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법인 해산 또는 사업 유지를 판단할 수 없는 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애매한 상황이 현실임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endParaRPr lang="en-US" altLang="ko-KR" sz="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• </a:t>
            </a:r>
            <a:r>
              <a:rPr lang="ko-KR" altLang="en-US" sz="1800" b="1" dirty="0" smtClean="0">
                <a:latin typeface="맑은 고딕"/>
                <a:ea typeface="맑은 고딕"/>
              </a:rPr>
              <a:t>따라서 사회복지법인 중 법인의 재산을 국가에 귀속시키고 법인 해산을 원할 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경우 </a:t>
            </a:r>
            <a:r>
              <a:rPr lang="ko-KR" altLang="en-US" sz="1800" b="1" u="sng" dirty="0" smtClean="0">
                <a:solidFill>
                  <a:srgbClr val="FF0000"/>
                </a:solidFill>
                <a:latin typeface="맑은 고딕"/>
                <a:ea typeface="맑은 고딕"/>
              </a:rPr>
              <a:t>국가차원에서의 예우를 보장</a:t>
            </a:r>
            <a:r>
              <a:rPr lang="en-US" altLang="ko-KR" sz="1800" b="1" dirty="0" smtClean="0">
                <a:latin typeface="맑은 고딕"/>
                <a:ea typeface="맑은 고딕"/>
              </a:rPr>
              <a:t>(</a:t>
            </a:r>
            <a:r>
              <a:rPr lang="ko-KR" altLang="en-US" sz="1800" b="1" dirty="0" err="1" smtClean="0">
                <a:latin typeface="맑은 고딕"/>
                <a:ea typeface="맑은 고딕"/>
              </a:rPr>
              <a:t>훈포장</a:t>
            </a:r>
            <a:r>
              <a:rPr lang="ko-KR" altLang="en-US" sz="1800" b="1" dirty="0" smtClean="0">
                <a:latin typeface="맑은 고딕"/>
                <a:ea typeface="맑은 고딕"/>
              </a:rPr>
              <a:t> 수여</a:t>
            </a:r>
            <a:r>
              <a:rPr lang="en-US" altLang="ko-KR" sz="1800" b="1" dirty="0" smtClean="0">
                <a:latin typeface="맑은 고딕"/>
                <a:ea typeface="맑은 고딕"/>
              </a:rPr>
              <a:t>, </a:t>
            </a:r>
            <a:r>
              <a:rPr lang="ko-KR" altLang="en-US" sz="1800" b="1" dirty="0" smtClean="0">
                <a:latin typeface="맑은 고딕"/>
                <a:ea typeface="맑은 고딕"/>
              </a:rPr>
              <a:t>설립자의 경우 노후를 보장해</a:t>
            </a:r>
            <a:endParaRPr lang="en-US" altLang="ko-KR" sz="1800" b="1" dirty="0" smtClean="0">
              <a:latin typeface="맑은 고딕"/>
              <a:ea typeface="맑은 고딕"/>
            </a:endParaRPr>
          </a:p>
          <a:p>
            <a:pPr marL="0" indent="0" fontAlgn="base">
              <a:buNone/>
            </a:pPr>
            <a:r>
              <a:rPr lang="en-US" altLang="ko-KR" sz="1800" b="1" dirty="0">
                <a:latin typeface="맑은 고딕"/>
                <a:ea typeface="맑은 고딕"/>
              </a:rPr>
              <a:t> </a:t>
            </a:r>
            <a:r>
              <a:rPr lang="en-US" altLang="ko-KR" sz="1800" b="1" dirty="0" smtClean="0">
                <a:latin typeface="맑은 고딕"/>
                <a:ea typeface="맑은 고딕"/>
              </a:rPr>
              <a:t> </a:t>
            </a:r>
            <a:r>
              <a:rPr lang="ko-KR" altLang="en-US" sz="1800" b="1" dirty="0" smtClean="0">
                <a:latin typeface="맑은 고딕"/>
                <a:ea typeface="맑은 고딕"/>
              </a:rPr>
              <a:t>주는 방안 등</a:t>
            </a:r>
            <a:r>
              <a:rPr lang="en-US" altLang="ko-KR" sz="1800" b="1" dirty="0" smtClean="0">
                <a:latin typeface="맑은 고딕"/>
                <a:ea typeface="맑은 고딕"/>
              </a:rPr>
              <a:t>)</a:t>
            </a:r>
            <a:r>
              <a:rPr lang="ko-KR" altLang="en-US" sz="1800" b="1" dirty="0" smtClean="0">
                <a:latin typeface="맑은 고딕"/>
                <a:ea typeface="맑은 고딕"/>
              </a:rPr>
              <a:t>하는 전향적인 방법을 고려할 필요가 있음</a:t>
            </a:r>
            <a:endParaRPr lang="ko-KR" alt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86116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ptkorea_0Ae133012">
  <a:themeElements>
    <a:clrScheme name="pptkorea_0Ae1938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ptkorea_0Ae19387">
      <a:majorFont>
        <a:latin typeface="HY헤드라인M"/>
        <a:ea typeface="HY헤드라인M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9B6EF"/>
        </a:solidFill>
        <a:ln>
          <a:solidFill>
            <a:srgbClr val="0070C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  <a:reflection blurRad="6350" stA="50000" endA="300" endPos="55000" dir="5400000" sy="-100000" algn="bl" rotWithShape="0"/>
        </a:effectLst>
      </a:spPr>
      <a:bodyPr rtlCol="0" anchor="ctr"/>
      <a:lstStyle>
        <a:defPPr algn="ctr">
          <a:defRPr sz="2500" b="1" dirty="0" smtClean="0">
            <a:solidFill>
              <a:srgbClr val="002060"/>
            </a:solidFill>
            <a:latin typeface="+mj-lt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ptkorea_0Ae1938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pptkorea_0Ae133012">
  <a:themeElements>
    <a:clrScheme name="pptkorea_0Ae1938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ptkorea_0Ae19387">
      <a:majorFont>
        <a:latin typeface="HY헤드라인M"/>
        <a:ea typeface="HY헤드라인M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9B6EF"/>
        </a:solidFill>
        <a:ln>
          <a:solidFill>
            <a:srgbClr val="0070C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  <a:reflection blurRad="6350" stA="50000" endA="300" endPos="55000" dir="5400000" sy="-100000" algn="bl" rotWithShape="0"/>
        </a:effectLst>
      </a:spPr>
      <a:bodyPr rtlCol="0" anchor="ctr"/>
      <a:lstStyle>
        <a:defPPr algn="ctr">
          <a:defRPr sz="2500" b="1" dirty="0" smtClean="0">
            <a:solidFill>
              <a:srgbClr val="002060"/>
            </a:solidFill>
            <a:latin typeface="+mj-lt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ptkorea_0Ae1938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pptkorea_0Ae133012">
  <a:themeElements>
    <a:clrScheme name="pptkorea_0Ae1938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ptkorea_0Ae19387">
      <a:majorFont>
        <a:latin typeface="HY헤드라인M"/>
        <a:ea typeface="HY헤드라인M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9B6EF"/>
        </a:solidFill>
        <a:ln>
          <a:solidFill>
            <a:srgbClr val="0070C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  <a:reflection blurRad="6350" stA="50000" endA="300" endPos="55000" dir="5400000" sy="-100000" algn="bl" rotWithShape="0"/>
        </a:effectLst>
      </a:spPr>
      <a:bodyPr rtlCol="0" anchor="ctr"/>
      <a:lstStyle>
        <a:defPPr algn="ctr">
          <a:defRPr sz="2500" b="1" dirty="0" smtClean="0">
            <a:solidFill>
              <a:srgbClr val="002060"/>
            </a:solidFill>
            <a:latin typeface="+mj-lt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ptkorea_0Ae1938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938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938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3524</TotalTime>
  <Words>1617</Words>
  <Application>Microsoft Office PowerPoint</Application>
  <PresentationFormat>화면 슬라이드 쇼(4:3)</PresentationFormat>
  <Paragraphs>164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22</vt:i4>
      </vt:variant>
    </vt:vector>
  </HeadingPairs>
  <TitlesOfParts>
    <vt:vector size="40" baseType="lpstr">
      <vt:lpstr>Adobe 고딕 Std B</vt:lpstr>
      <vt:lpstr>Arial Unicode MS</vt:lpstr>
      <vt:lpstr>HY얕은샘물M</vt:lpstr>
      <vt:lpstr>HY헤드라인M</vt:lpstr>
      <vt:lpstr>굴림</vt:lpstr>
      <vt:lpstr>나눔고딕 ExtraBold</vt:lpstr>
      <vt:lpstr>맑은 고딕</vt:lpstr>
      <vt:lpstr>함초롬바탕</vt:lpstr>
      <vt:lpstr>Arial</vt:lpstr>
      <vt:lpstr>Impact</vt:lpstr>
      <vt:lpstr>Tahoma</vt:lpstr>
      <vt:lpstr>Tw Cen MT</vt:lpstr>
      <vt:lpstr>Wingdings</vt:lpstr>
      <vt:lpstr>Wingdings 2</vt:lpstr>
      <vt:lpstr>가을</vt:lpstr>
      <vt:lpstr>pptkorea_0Ae133012</vt:lpstr>
      <vt:lpstr>1_pptkorea_0Ae133012</vt:lpstr>
      <vt:lpstr>2_pptkorea_0Ae133012</vt:lpstr>
      <vt:lpstr>본 자료는 한국사회복지시설단체협의회와 한국종교계사회복지단체협의회가 지난 5월 7일 공동주최한 토론회의 발제 자료 일부 발췌본으로서 참고자료로만활용하시기 바랍니다.       2019년 보건복지부  사회복지시설관리안내 개정 현장의 이해와 대응방안 모색  .</vt:lpstr>
      <vt:lpstr> 주요 개정사항</vt:lpstr>
      <vt:lpstr>PowerPoint 프레젠테이션</vt:lpstr>
      <vt:lpstr>PowerPoint 프레젠테이션</vt:lpstr>
      <vt:lpstr>PowerPoint 프레젠테이션</vt:lpstr>
      <vt:lpstr> 개정안에 대한 입장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 개정안 시행에 따른 문제점 </vt:lpstr>
      <vt:lpstr>PowerPoint 프레젠테이션</vt:lpstr>
      <vt:lpstr>PowerPoint 프레젠테이션</vt:lpstr>
      <vt:lpstr>PowerPoint 프레젠테이션</vt:lpstr>
      <vt:lpstr>PowerPoint 프레젠테이션</vt:lpstr>
      <vt:lpstr> 대안 모색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사회복지사업법 개정안의 내용과 방향</dc:title>
  <dc:creator>USER</dc:creator>
  <cp:lastModifiedBy>admin</cp:lastModifiedBy>
  <cp:revision>324</cp:revision>
  <cp:lastPrinted>2018-03-27T07:17:19Z</cp:lastPrinted>
  <dcterms:created xsi:type="dcterms:W3CDTF">2015-03-31T02:55:43Z</dcterms:created>
  <dcterms:modified xsi:type="dcterms:W3CDTF">2019-10-10T23:43:25Z</dcterms:modified>
</cp:coreProperties>
</file>